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8559C8-4FDD-454B-B2AD-DF9D15615785}">
  <a:tblStyle styleId="{238559C8-4FDD-454B-B2AD-DF9D156157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9500" y="75050"/>
            <a:ext cx="8222100" cy="933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latin typeface="Proxima Nova"/>
                <a:ea typeface="Proxima Nova"/>
                <a:cs typeface="Proxima Nova"/>
                <a:sym typeface="Proxima Nova"/>
              </a:rPr>
              <a:t>The Breakdown</a:t>
            </a:r>
            <a:endParaRPr b="1">
              <a:latin typeface="Proxima Nova"/>
              <a:ea typeface="Proxima Nova"/>
              <a:cs typeface="Proxima Nova"/>
              <a:sym typeface="Proxima Nova"/>
            </a:endParaRPr>
          </a:p>
        </p:txBody>
      </p:sp>
      <p:sp>
        <p:nvSpPr>
          <p:cNvPr id="68" name="Shape 68"/>
          <p:cNvSpPr txBox="1">
            <a:spLocks noGrp="1"/>
          </p:cNvSpPr>
          <p:nvPr>
            <p:ph type="subTitle" idx="1"/>
          </p:nvPr>
        </p:nvSpPr>
        <p:spPr>
          <a:xfrm>
            <a:off x="1834800" y="4596025"/>
            <a:ext cx="5474400" cy="432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latin typeface="Proxima Nova"/>
                <a:ea typeface="Proxima Nova"/>
                <a:cs typeface="Proxima Nova"/>
                <a:sym typeface="Proxima Nova"/>
              </a:rPr>
              <a:t>Presented to you by Hype International Corporation </a:t>
            </a:r>
            <a:endParaRPr u="sng">
              <a:latin typeface="Proxima Nova"/>
              <a:ea typeface="Proxima Nova"/>
              <a:cs typeface="Proxima Nova"/>
              <a:sym typeface="Proxima Nova"/>
            </a:endParaRPr>
          </a:p>
        </p:txBody>
      </p:sp>
      <p:sp>
        <p:nvSpPr>
          <p:cNvPr id="69" name="Shape 69"/>
          <p:cNvSpPr txBox="1"/>
          <p:nvPr/>
        </p:nvSpPr>
        <p:spPr>
          <a:xfrm>
            <a:off x="-471075" y="865750"/>
            <a:ext cx="7333200" cy="85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solidFill>
                  <a:srgbClr val="FFFFFF"/>
                </a:solidFill>
                <a:latin typeface="Proxima Nova"/>
                <a:ea typeface="Proxima Nova"/>
                <a:cs typeface="Proxima Nova"/>
                <a:sym typeface="Proxima Nova"/>
              </a:rPr>
              <a:t>Next Phase City Launch</a:t>
            </a:r>
            <a:r>
              <a:rPr lang="en" sz="1400" b="1" i="1">
                <a:solidFill>
                  <a:srgbClr val="FFFFFF"/>
                </a:solidFill>
                <a:latin typeface="Proxima Nova"/>
                <a:ea typeface="Proxima Nova"/>
                <a:cs typeface="Proxima Nova"/>
                <a:sym typeface="Proxima Nova"/>
              </a:rPr>
              <a:t> </a:t>
            </a:r>
            <a:endParaRPr sz="1400" b="1" i="1">
              <a:solidFill>
                <a:srgbClr val="FFFFFF"/>
              </a:solidFill>
              <a:latin typeface="Proxima Nova"/>
              <a:ea typeface="Proxima Nova"/>
              <a:cs typeface="Proxima Nova"/>
              <a:sym typeface="Proxima Nova"/>
            </a:endParaRPr>
          </a:p>
          <a:p>
            <a:pPr marL="0" lvl="0" indent="0" algn="ctr" rtl="0">
              <a:spcBef>
                <a:spcPts val="400"/>
              </a:spcBef>
              <a:spcAft>
                <a:spcPts val="400"/>
              </a:spcAft>
              <a:buNone/>
            </a:pPr>
            <a:r>
              <a:rPr lang="en" sz="1600" b="1" i="1">
                <a:solidFill>
                  <a:srgbClr val="FFFFFF"/>
                </a:solidFill>
                <a:latin typeface="Proxima Nova"/>
                <a:ea typeface="Proxima Nova"/>
                <a:cs typeface="Proxima Nova"/>
                <a:sym typeface="Proxima Nova"/>
              </a:rPr>
              <a:t>This event is how we launch and establish a new region. Just one small part of how we use our unique business structure to raise funds and serve the community.</a:t>
            </a:r>
            <a:endParaRPr sz="1600" b="1" i="1">
              <a:solidFill>
                <a:srgbClr val="FFFFFF"/>
              </a:solidFill>
              <a:latin typeface="Proxima Nova"/>
              <a:ea typeface="Proxima Nova"/>
              <a:cs typeface="Proxima Nova"/>
              <a:sym typeface="Proxima Nova"/>
            </a:endParaRPr>
          </a:p>
        </p:txBody>
      </p:sp>
      <p:cxnSp>
        <p:nvCxnSpPr>
          <p:cNvPr id="146" name="Shape 146"/>
          <p:cNvCxnSpPr/>
          <p:nvPr/>
        </p:nvCxnSpPr>
        <p:spPr>
          <a:xfrm rot="10800000">
            <a:off x="661913" y="2481315"/>
            <a:ext cx="0" cy="837900"/>
          </a:xfrm>
          <a:prstGeom prst="straightConnector1">
            <a:avLst/>
          </a:prstGeom>
          <a:noFill/>
          <a:ln w="9525" cap="flat" cmpd="sng">
            <a:solidFill>
              <a:schemeClr val="dk2"/>
            </a:solidFill>
            <a:prstDash val="solid"/>
            <a:round/>
            <a:headEnd type="none" w="med" len="med"/>
            <a:tailEnd type="oval" w="med" len="med"/>
          </a:ln>
        </p:spPr>
      </p:cxnSp>
      <p:sp>
        <p:nvSpPr>
          <p:cNvPr id="147" name="Shape 147"/>
          <p:cNvSpPr txBox="1">
            <a:spLocks noGrp="1"/>
          </p:cNvSpPr>
          <p:nvPr>
            <p:ph type="title"/>
          </p:nvPr>
        </p:nvSpPr>
        <p:spPr>
          <a:xfrm>
            <a:off x="490091" y="1893825"/>
            <a:ext cx="32481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1C4587"/>
                </a:solidFill>
                <a:latin typeface="Proxima Nova"/>
                <a:ea typeface="Proxima Nova"/>
                <a:cs typeface="Proxima Nova"/>
                <a:sym typeface="Proxima Nova"/>
              </a:rPr>
              <a:t>Networking and Planning </a:t>
            </a:r>
            <a:endParaRPr sz="1800" b="1">
              <a:solidFill>
                <a:srgbClr val="1C4587"/>
              </a:solidFill>
              <a:latin typeface="Proxima Nova"/>
              <a:ea typeface="Proxima Nova"/>
              <a:cs typeface="Proxima Nova"/>
              <a:sym typeface="Proxima Nova"/>
            </a:endParaRPr>
          </a:p>
        </p:txBody>
      </p:sp>
      <p:sp>
        <p:nvSpPr>
          <p:cNvPr id="148" name="Shape 148"/>
          <p:cNvSpPr txBox="1">
            <a:spLocks noGrp="1"/>
          </p:cNvSpPr>
          <p:nvPr>
            <p:ph type="body" idx="1"/>
          </p:nvPr>
        </p:nvSpPr>
        <p:spPr>
          <a:xfrm>
            <a:off x="661925" y="2208213"/>
            <a:ext cx="2436900" cy="712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a:solidFill>
                  <a:srgbClr val="000000"/>
                </a:solidFill>
                <a:latin typeface="Proxima Nova"/>
                <a:ea typeface="Proxima Nova"/>
                <a:cs typeface="Proxima Nova"/>
                <a:sym typeface="Proxima Nova"/>
              </a:rPr>
              <a:t>Inviting all businesses, churches and community groups to the event, finding a host, marketing, estimates for work needed.</a:t>
            </a:r>
            <a:endParaRPr sz="1200" b="1">
              <a:solidFill>
                <a:srgbClr val="000000"/>
              </a:solidFill>
              <a:latin typeface="Proxima Nova"/>
              <a:ea typeface="Proxima Nova"/>
              <a:cs typeface="Proxima Nova"/>
              <a:sym typeface="Proxima Nova"/>
            </a:endParaRPr>
          </a:p>
        </p:txBody>
      </p:sp>
      <p:cxnSp>
        <p:nvCxnSpPr>
          <p:cNvPr id="149" name="Shape 149"/>
          <p:cNvCxnSpPr/>
          <p:nvPr/>
        </p:nvCxnSpPr>
        <p:spPr>
          <a:xfrm>
            <a:off x="2114150" y="3737154"/>
            <a:ext cx="0" cy="837900"/>
          </a:xfrm>
          <a:prstGeom prst="straightConnector1">
            <a:avLst/>
          </a:prstGeom>
          <a:noFill/>
          <a:ln w="9525" cap="flat" cmpd="sng">
            <a:solidFill>
              <a:schemeClr val="dk2"/>
            </a:solidFill>
            <a:prstDash val="solid"/>
            <a:round/>
            <a:headEnd type="none" w="med" len="med"/>
            <a:tailEnd type="oval" w="med" len="med"/>
          </a:ln>
        </p:spPr>
      </p:cxnSp>
      <p:sp>
        <p:nvSpPr>
          <p:cNvPr id="150" name="Shape 150"/>
          <p:cNvSpPr txBox="1">
            <a:spLocks noGrp="1"/>
          </p:cNvSpPr>
          <p:nvPr>
            <p:ph type="title"/>
          </p:nvPr>
        </p:nvSpPr>
        <p:spPr>
          <a:xfrm>
            <a:off x="2161200" y="3737150"/>
            <a:ext cx="2638500" cy="396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1C4587"/>
                </a:solidFill>
                <a:latin typeface="Proxima Nova"/>
                <a:ea typeface="Proxima Nova"/>
                <a:cs typeface="Proxima Nova"/>
                <a:sym typeface="Proxima Nova"/>
              </a:rPr>
              <a:t>Friday Meet and Greet</a:t>
            </a:r>
            <a:endParaRPr sz="1800" b="1">
              <a:solidFill>
                <a:srgbClr val="1C4587"/>
              </a:solidFill>
              <a:latin typeface="Proxima Nova"/>
              <a:ea typeface="Proxima Nova"/>
              <a:cs typeface="Proxima Nova"/>
              <a:sym typeface="Proxima Nova"/>
            </a:endParaRPr>
          </a:p>
        </p:txBody>
      </p:sp>
      <p:sp>
        <p:nvSpPr>
          <p:cNvPr id="151" name="Shape 151"/>
          <p:cNvSpPr txBox="1">
            <a:spLocks noGrp="1"/>
          </p:cNvSpPr>
          <p:nvPr>
            <p:ph type="body" idx="1"/>
          </p:nvPr>
        </p:nvSpPr>
        <p:spPr>
          <a:xfrm>
            <a:off x="2161200" y="4040428"/>
            <a:ext cx="1814100" cy="837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a:solidFill>
                  <a:srgbClr val="000000"/>
                </a:solidFill>
                <a:latin typeface="Proxima Nova"/>
                <a:ea typeface="Proxima Nova"/>
                <a:cs typeface="Proxima Nova"/>
                <a:sym typeface="Proxima Nova"/>
              </a:rPr>
              <a:t>Registration for sporting events and activities, Itinerary established.</a:t>
            </a:r>
            <a:endParaRPr sz="1200" b="1">
              <a:solidFill>
                <a:srgbClr val="000000"/>
              </a:solidFill>
              <a:latin typeface="Proxima Nova"/>
              <a:ea typeface="Proxima Nova"/>
              <a:cs typeface="Proxima Nova"/>
              <a:sym typeface="Proxima Nova"/>
            </a:endParaRPr>
          </a:p>
        </p:txBody>
      </p:sp>
      <p:cxnSp>
        <p:nvCxnSpPr>
          <p:cNvPr id="152" name="Shape 152"/>
          <p:cNvCxnSpPr/>
          <p:nvPr/>
        </p:nvCxnSpPr>
        <p:spPr>
          <a:xfrm rot="10800000">
            <a:off x="3941975" y="2481315"/>
            <a:ext cx="0" cy="837900"/>
          </a:xfrm>
          <a:prstGeom prst="straightConnector1">
            <a:avLst/>
          </a:prstGeom>
          <a:noFill/>
          <a:ln w="9525" cap="flat" cmpd="sng">
            <a:solidFill>
              <a:schemeClr val="dk2"/>
            </a:solidFill>
            <a:prstDash val="solid"/>
            <a:round/>
            <a:headEnd type="none" w="med" len="med"/>
            <a:tailEnd type="oval" w="med" len="med"/>
          </a:ln>
        </p:spPr>
      </p:cxnSp>
      <p:sp>
        <p:nvSpPr>
          <p:cNvPr id="153" name="Shape 153"/>
          <p:cNvSpPr txBox="1">
            <a:spLocks noGrp="1"/>
          </p:cNvSpPr>
          <p:nvPr>
            <p:ph type="title"/>
          </p:nvPr>
        </p:nvSpPr>
        <p:spPr>
          <a:xfrm>
            <a:off x="3872734" y="1797825"/>
            <a:ext cx="23037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1C4587"/>
                </a:solidFill>
                <a:latin typeface="Proxima Nova"/>
                <a:ea typeface="Proxima Nova"/>
                <a:cs typeface="Proxima Nova"/>
                <a:sym typeface="Proxima Nova"/>
              </a:rPr>
              <a:t>Saturday Activities </a:t>
            </a:r>
            <a:endParaRPr sz="1800" b="1">
              <a:solidFill>
                <a:srgbClr val="1C4587"/>
              </a:solidFill>
              <a:latin typeface="Proxima Nova"/>
              <a:ea typeface="Proxima Nova"/>
              <a:cs typeface="Proxima Nova"/>
              <a:sym typeface="Proxima Nova"/>
            </a:endParaRPr>
          </a:p>
        </p:txBody>
      </p:sp>
      <p:sp>
        <p:nvSpPr>
          <p:cNvPr id="154" name="Shape 154"/>
          <p:cNvSpPr txBox="1">
            <a:spLocks noGrp="1"/>
          </p:cNvSpPr>
          <p:nvPr>
            <p:ph type="body" idx="1"/>
          </p:nvPr>
        </p:nvSpPr>
        <p:spPr>
          <a:xfrm>
            <a:off x="4029138" y="2145375"/>
            <a:ext cx="1814100" cy="1089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a:solidFill>
                  <a:srgbClr val="000000"/>
                </a:solidFill>
                <a:latin typeface="Proxima Nova"/>
                <a:ea typeface="Proxima Nova"/>
                <a:cs typeface="Proxima Nova"/>
                <a:sym typeface="Proxima Nova"/>
              </a:rPr>
              <a:t>Sports tournaments with cash prizes, family activities, money raised for non profit school and local projects.</a:t>
            </a:r>
            <a:endParaRPr sz="1200" b="1">
              <a:solidFill>
                <a:srgbClr val="000000"/>
              </a:solidFill>
              <a:latin typeface="Proxima Nova"/>
              <a:ea typeface="Proxima Nova"/>
              <a:cs typeface="Proxima Nova"/>
              <a:sym typeface="Proxima Nova"/>
            </a:endParaRPr>
          </a:p>
        </p:txBody>
      </p:sp>
      <p:cxnSp>
        <p:nvCxnSpPr>
          <p:cNvPr id="155" name="Shape 155"/>
          <p:cNvCxnSpPr/>
          <p:nvPr/>
        </p:nvCxnSpPr>
        <p:spPr>
          <a:xfrm>
            <a:off x="5741400" y="3737158"/>
            <a:ext cx="0" cy="837900"/>
          </a:xfrm>
          <a:prstGeom prst="straightConnector1">
            <a:avLst/>
          </a:prstGeom>
          <a:noFill/>
          <a:ln w="9525" cap="flat" cmpd="sng">
            <a:solidFill>
              <a:schemeClr val="dk2"/>
            </a:solidFill>
            <a:prstDash val="solid"/>
            <a:round/>
            <a:headEnd type="none" w="med" len="med"/>
            <a:tailEnd type="oval" w="med" len="med"/>
          </a:ln>
        </p:spPr>
      </p:cxnSp>
      <p:sp>
        <p:nvSpPr>
          <p:cNvPr id="156" name="Shape 156"/>
          <p:cNvSpPr txBox="1">
            <a:spLocks noGrp="1"/>
          </p:cNvSpPr>
          <p:nvPr>
            <p:ph type="title"/>
          </p:nvPr>
        </p:nvSpPr>
        <p:spPr>
          <a:xfrm>
            <a:off x="5741396" y="3739250"/>
            <a:ext cx="23943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1C4587"/>
                </a:solidFill>
                <a:latin typeface="Proxima Nova"/>
                <a:ea typeface="Proxima Nova"/>
                <a:cs typeface="Proxima Nova"/>
                <a:sym typeface="Proxima Nova"/>
              </a:rPr>
              <a:t>Sunday Services etc.</a:t>
            </a:r>
            <a:endParaRPr sz="1800" b="1">
              <a:solidFill>
                <a:srgbClr val="1C4587"/>
              </a:solidFill>
              <a:latin typeface="Proxima Nova"/>
              <a:ea typeface="Proxima Nova"/>
              <a:cs typeface="Proxima Nova"/>
              <a:sym typeface="Proxima Nova"/>
            </a:endParaRPr>
          </a:p>
        </p:txBody>
      </p:sp>
      <p:sp>
        <p:nvSpPr>
          <p:cNvPr id="157" name="Shape 157"/>
          <p:cNvSpPr txBox="1">
            <a:spLocks noGrp="1"/>
          </p:cNvSpPr>
          <p:nvPr>
            <p:ph type="body" idx="1"/>
          </p:nvPr>
        </p:nvSpPr>
        <p:spPr>
          <a:xfrm>
            <a:off x="5843250" y="4155174"/>
            <a:ext cx="1814100" cy="1103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a:solidFill>
                  <a:srgbClr val="000000"/>
                </a:solidFill>
                <a:latin typeface="Proxima Nova"/>
                <a:ea typeface="Proxima Nova"/>
                <a:cs typeface="Proxima Nova"/>
                <a:sym typeface="Proxima Nova"/>
              </a:rPr>
              <a:t>Gospel celebration and live recording. Winners awarded, close of events.</a:t>
            </a:r>
            <a:endParaRPr sz="1200" b="1">
              <a:solidFill>
                <a:srgbClr val="000000"/>
              </a:solidFill>
              <a:latin typeface="Proxima Nova"/>
              <a:ea typeface="Proxima Nova"/>
              <a:cs typeface="Proxima Nova"/>
              <a:sym typeface="Proxima Nova"/>
            </a:endParaRPr>
          </a:p>
        </p:txBody>
      </p:sp>
      <p:cxnSp>
        <p:nvCxnSpPr>
          <p:cNvPr id="158" name="Shape 158"/>
          <p:cNvCxnSpPr/>
          <p:nvPr/>
        </p:nvCxnSpPr>
        <p:spPr>
          <a:xfrm rot="10800000">
            <a:off x="7080781" y="2534302"/>
            <a:ext cx="0" cy="837900"/>
          </a:xfrm>
          <a:prstGeom prst="straightConnector1">
            <a:avLst/>
          </a:prstGeom>
          <a:noFill/>
          <a:ln w="9525" cap="flat" cmpd="sng">
            <a:solidFill>
              <a:schemeClr val="dk2"/>
            </a:solidFill>
            <a:prstDash val="solid"/>
            <a:round/>
            <a:headEnd type="none" w="med" len="med"/>
            <a:tailEnd type="oval" w="med" len="med"/>
          </a:ln>
        </p:spPr>
      </p:cxnSp>
      <p:sp>
        <p:nvSpPr>
          <p:cNvPr id="159" name="Shape 159"/>
          <p:cNvSpPr txBox="1">
            <a:spLocks noGrp="1"/>
          </p:cNvSpPr>
          <p:nvPr>
            <p:ph type="title"/>
          </p:nvPr>
        </p:nvSpPr>
        <p:spPr>
          <a:xfrm>
            <a:off x="6599275" y="1941375"/>
            <a:ext cx="24369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1C4587"/>
                </a:solidFill>
                <a:latin typeface="Proxima Nova"/>
                <a:ea typeface="Proxima Nova"/>
                <a:cs typeface="Proxima Nova"/>
                <a:sym typeface="Proxima Nova"/>
              </a:rPr>
              <a:t>Following the Launch</a:t>
            </a:r>
            <a:endParaRPr sz="1800" b="1">
              <a:solidFill>
                <a:srgbClr val="1C4587"/>
              </a:solidFill>
              <a:latin typeface="Proxima Nova"/>
              <a:ea typeface="Proxima Nova"/>
              <a:cs typeface="Proxima Nova"/>
              <a:sym typeface="Proxima Nova"/>
            </a:endParaRPr>
          </a:p>
        </p:txBody>
      </p:sp>
      <p:sp>
        <p:nvSpPr>
          <p:cNvPr id="160" name="Shape 160"/>
          <p:cNvSpPr txBox="1">
            <a:spLocks noGrp="1"/>
          </p:cNvSpPr>
          <p:nvPr>
            <p:ph type="body" idx="1"/>
          </p:nvPr>
        </p:nvSpPr>
        <p:spPr>
          <a:xfrm>
            <a:off x="7222037" y="2333487"/>
            <a:ext cx="1814100" cy="578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b="1">
                <a:solidFill>
                  <a:srgbClr val="000000"/>
                </a:solidFill>
                <a:latin typeface="Proxima Nova"/>
                <a:ea typeface="Proxima Nova"/>
                <a:cs typeface="Proxima Nova"/>
                <a:sym typeface="Proxima Nova"/>
              </a:rPr>
              <a:t>Work is completed on chosen structures, region and board are established</a:t>
            </a:r>
            <a:endParaRPr sz="1200" b="1">
              <a:solidFill>
                <a:srgbClr val="000000"/>
              </a:solidFill>
              <a:latin typeface="Proxima Nova"/>
              <a:ea typeface="Proxima Nova"/>
              <a:cs typeface="Proxima Nova"/>
              <a:sym typeface="Proxima Nova"/>
            </a:endParaRPr>
          </a:p>
        </p:txBody>
      </p:sp>
      <p:graphicFrame>
        <p:nvGraphicFramePr>
          <p:cNvPr id="161" name="Shape 161"/>
          <p:cNvGraphicFramePr/>
          <p:nvPr/>
        </p:nvGraphicFramePr>
        <p:xfrm>
          <a:off x="321600" y="3319215"/>
          <a:ext cx="3000000" cy="3000000"/>
        </p:xfrm>
        <a:graphic>
          <a:graphicData uri="http://schemas.openxmlformats.org/drawingml/2006/table">
            <a:tbl>
              <a:tblPr>
                <a:noFill/>
                <a:tableStyleId>{238559C8-4FDD-454B-B2AD-DF9D15615785}</a:tableStyleId>
              </a:tblPr>
              <a:tblGrid>
                <a:gridCol w="710225">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710225">
                  <a:extLst>
                    <a:ext uri="{9D8B030D-6E8A-4147-A177-3AD203B41FA5}">
                      <a16:colId xmlns:a16="http://schemas.microsoft.com/office/drawing/2014/main" val="20003"/>
                    </a:ext>
                  </a:extLst>
                </a:gridCol>
                <a:gridCol w="710225">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710225">
                  <a:extLst>
                    <a:ext uri="{9D8B030D-6E8A-4147-A177-3AD203B41FA5}">
                      <a16:colId xmlns:a16="http://schemas.microsoft.com/office/drawing/2014/main" val="20007"/>
                    </a:ext>
                  </a:extLst>
                </a:gridCol>
                <a:gridCol w="710225">
                  <a:extLst>
                    <a:ext uri="{9D8B030D-6E8A-4147-A177-3AD203B41FA5}">
                      <a16:colId xmlns:a16="http://schemas.microsoft.com/office/drawing/2014/main" val="20008"/>
                    </a:ext>
                  </a:extLst>
                </a:gridCol>
                <a:gridCol w="710225">
                  <a:extLst>
                    <a:ext uri="{9D8B030D-6E8A-4147-A177-3AD203B41FA5}">
                      <a16:colId xmlns:a16="http://schemas.microsoft.com/office/drawing/2014/main" val="20009"/>
                    </a:ext>
                  </a:extLst>
                </a:gridCol>
                <a:gridCol w="710225">
                  <a:extLst>
                    <a:ext uri="{9D8B030D-6E8A-4147-A177-3AD203B41FA5}">
                      <a16:colId xmlns:a16="http://schemas.microsoft.com/office/drawing/2014/main" val="20010"/>
                    </a:ext>
                  </a:extLst>
                </a:gridCol>
                <a:gridCol w="710225">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b="1">
                          <a:solidFill>
                            <a:srgbClr val="FFFFFF"/>
                          </a:solidFill>
                          <a:latin typeface="Proxima Nova"/>
                          <a:ea typeface="Proxima Nova"/>
                          <a:cs typeface="Proxima Nova"/>
                          <a:sym typeface="Proxima Nova"/>
                        </a:rPr>
                        <a:t>Step 1</a:t>
                      </a:r>
                      <a:endParaRPr b="1">
                        <a:solidFill>
                          <a:srgbClr val="FFFFFF"/>
                        </a:solidFill>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b="1">
                          <a:solidFill>
                            <a:srgbClr val="FFFFFF"/>
                          </a:solidFill>
                          <a:latin typeface="Proxima Nova"/>
                          <a:ea typeface="Proxima Nova"/>
                          <a:cs typeface="Proxima Nova"/>
                          <a:sym typeface="Proxima Nova"/>
                        </a:rPr>
                        <a:t>Step 2</a:t>
                      </a:r>
                      <a:endParaRPr b="1">
                        <a:solidFill>
                          <a:srgbClr val="FFFFFF"/>
                        </a:solidFill>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rgbClr val="FFFFFF"/>
                          </a:solidFill>
                          <a:latin typeface="Proxima Nova"/>
                          <a:ea typeface="Proxima Nova"/>
                          <a:cs typeface="Proxima Nova"/>
                          <a:sym typeface="Proxima Nova"/>
                        </a:rPr>
                        <a:t>Step 3</a:t>
                      </a:r>
                      <a:endParaRPr b="1">
                        <a:solidFill>
                          <a:srgbClr val="FFFFFF"/>
                        </a:solidFill>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b="1">
                        <a:solidFill>
                          <a:srgbClr val="FFFFFF"/>
                        </a:solidFill>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rtl="0">
                        <a:spcBef>
                          <a:spcPts val="0"/>
                        </a:spcBef>
                        <a:spcAft>
                          <a:spcPts val="0"/>
                        </a:spcAft>
                        <a:buNone/>
                      </a:pPr>
                      <a:r>
                        <a:rPr lang="en" b="1">
                          <a:solidFill>
                            <a:schemeClr val="lt1"/>
                          </a:solidFill>
                          <a:latin typeface="Proxima Nova"/>
                          <a:ea typeface="Proxima Nova"/>
                          <a:cs typeface="Proxima Nova"/>
                          <a:sym typeface="Proxima Nova"/>
                        </a:rPr>
                        <a:t>Step 4</a:t>
                      </a: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rgbClr val="FFFFFF"/>
                          </a:solidFill>
                          <a:latin typeface="Proxima Nova"/>
                          <a:ea typeface="Proxima Nova"/>
                          <a:cs typeface="Proxima Nova"/>
                          <a:sym typeface="Proxima Nova"/>
                        </a:rPr>
                        <a:t>Step 5</a:t>
                      </a:r>
                      <a:endParaRPr b="1">
                        <a:solidFill>
                          <a:srgbClr val="FFFFFF"/>
                        </a:solidFill>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96625" y="1785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b="1" u="sng">
                <a:latin typeface="Proxima Nova"/>
                <a:ea typeface="Proxima Nova"/>
                <a:cs typeface="Proxima Nova"/>
                <a:sym typeface="Proxima Nova"/>
              </a:rPr>
              <a:t>Key Quarterly Events</a:t>
            </a:r>
            <a:endParaRPr sz="3600" b="1" u="sng">
              <a:latin typeface="Proxima Nova"/>
              <a:ea typeface="Proxima Nova"/>
              <a:cs typeface="Proxima Nova"/>
              <a:sym typeface="Proxima Nova"/>
            </a:endParaRPr>
          </a:p>
        </p:txBody>
      </p:sp>
      <p:cxnSp>
        <p:nvCxnSpPr>
          <p:cNvPr id="167" name="Shape 167"/>
          <p:cNvCxnSpPr/>
          <p:nvPr/>
        </p:nvCxnSpPr>
        <p:spPr>
          <a:xfrm>
            <a:off x="916313" y="2902625"/>
            <a:ext cx="0" cy="1038600"/>
          </a:xfrm>
          <a:prstGeom prst="straightConnector1">
            <a:avLst/>
          </a:prstGeom>
          <a:noFill/>
          <a:ln w="9525" cap="flat" cmpd="sng">
            <a:solidFill>
              <a:srgbClr val="B7B7B7"/>
            </a:solidFill>
            <a:prstDash val="solid"/>
            <a:round/>
            <a:headEnd type="none" w="med" len="med"/>
            <a:tailEnd type="none" w="med" len="med"/>
          </a:ln>
        </p:spPr>
      </p:cxnSp>
      <p:sp>
        <p:nvSpPr>
          <p:cNvPr id="168" name="Shape 168"/>
          <p:cNvSpPr txBox="1">
            <a:spLocks noGrp="1"/>
          </p:cNvSpPr>
          <p:nvPr>
            <p:ph type="title"/>
          </p:nvPr>
        </p:nvSpPr>
        <p:spPr>
          <a:xfrm>
            <a:off x="389972" y="2219975"/>
            <a:ext cx="23532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u="sng">
                <a:solidFill>
                  <a:srgbClr val="38761D"/>
                </a:solidFill>
                <a:latin typeface="Proxima Nova"/>
                <a:ea typeface="Proxima Nova"/>
                <a:cs typeface="Proxima Nova"/>
                <a:sym typeface="Proxima Nova"/>
              </a:rPr>
              <a:t>Investment Period</a:t>
            </a:r>
            <a:endParaRPr sz="1800" b="1" u="sng">
              <a:solidFill>
                <a:srgbClr val="38761D"/>
              </a:solidFill>
              <a:latin typeface="Proxima Nova"/>
              <a:ea typeface="Proxima Nova"/>
              <a:cs typeface="Proxima Nova"/>
              <a:sym typeface="Proxima Nova"/>
            </a:endParaRPr>
          </a:p>
        </p:txBody>
      </p:sp>
      <p:sp>
        <p:nvSpPr>
          <p:cNvPr id="169" name="Shape 169"/>
          <p:cNvSpPr txBox="1">
            <a:spLocks noGrp="1"/>
          </p:cNvSpPr>
          <p:nvPr>
            <p:ph type="body" idx="1"/>
          </p:nvPr>
        </p:nvSpPr>
        <p:spPr>
          <a:xfrm>
            <a:off x="929050" y="2664971"/>
            <a:ext cx="1814100" cy="1361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b="1">
                <a:solidFill>
                  <a:srgbClr val="134F5C"/>
                </a:solidFill>
                <a:latin typeface="Proxima Nova"/>
                <a:ea typeface="Proxima Nova"/>
                <a:cs typeface="Proxima Nova"/>
                <a:sym typeface="Proxima Nova"/>
              </a:rPr>
              <a:t>Investors and Partners make their contribution and a regional board is formed.</a:t>
            </a:r>
            <a:endParaRPr sz="1400" b="1">
              <a:solidFill>
                <a:srgbClr val="134F5C"/>
              </a:solidFill>
              <a:latin typeface="Proxima Nova"/>
              <a:ea typeface="Proxima Nova"/>
              <a:cs typeface="Proxima Nova"/>
              <a:sym typeface="Proxima Nova"/>
            </a:endParaRPr>
          </a:p>
        </p:txBody>
      </p:sp>
      <p:cxnSp>
        <p:nvCxnSpPr>
          <p:cNvPr id="170" name="Shape 170"/>
          <p:cNvCxnSpPr/>
          <p:nvPr/>
        </p:nvCxnSpPr>
        <p:spPr>
          <a:xfrm>
            <a:off x="3383000" y="2612075"/>
            <a:ext cx="0" cy="1038600"/>
          </a:xfrm>
          <a:prstGeom prst="straightConnector1">
            <a:avLst/>
          </a:prstGeom>
          <a:noFill/>
          <a:ln w="9525" cap="flat" cmpd="sng">
            <a:solidFill>
              <a:srgbClr val="B7B7B7"/>
            </a:solidFill>
            <a:prstDash val="solid"/>
            <a:round/>
            <a:headEnd type="none" w="med" len="med"/>
            <a:tailEnd type="none" w="med" len="med"/>
          </a:ln>
        </p:spPr>
      </p:cxnSp>
      <p:sp>
        <p:nvSpPr>
          <p:cNvPr id="171" name="Shape 171"/>
          <p:cNvSpPr txBox="1">
            <a:spLocks noGrp="1"/>
          </p:cNvSpPr>
          <p:nvPr>
            <p:ph type="title"/>
          </p:nvPr>
        </p:nvSpPr>
        <p:spPr>
          <a:xfrm>
            <a:off x="3147325" y="2081713"/>
            <a:ext cx="29061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u="sng">
                <a:solidFill>
                  <a:schemeClr val="dk1"/>
                </a:solidFill>
                <a:latin typeface="Proxima Nova"/>
                <a:ea typeface="Proxima Nova"/>
                <a:cs typeface="Proxima Nova"/>
                <a:sym typeface="Proxima Nova"/>
              </a:rPr>
              <a:t>Project Completion</a:t>
            </a:r>
            <a:endParaRPr sz="1800" b="1" u="sng">
              <a:solidFill>
                <a:schemeClr val="dk1"/>
              </a:solidFill>
              <a:latin typeface="Proxima Nova"/>
              <a:ea typeface="Proxima Nova"/>
              <a:cs typeface="Proxima Nova"/>
              <a:sym typeface="Proxima Nova"/>
            </a:endParaRPr>
          </a:p>
        </p:txBody>
      </p:sp>
      <p:sp>
        <p:nvSpPr>
          <p:cNvPr id="172" name="Shape 172"/>
          <p:cNvSpPr txBox="1">
            <a:spLocks noGrp="1"/>
          </p:cNvSpPr>
          <p:nvPr>
            <p:ph type="body" idx="1"/>
          </p:nvPr>
        </p:nvSpPr>
        <p:spPr>
          <a:xfrm>
            <a:off x="3383000" y="2445275"/>
            <a:ext cx="2294400" cy="1341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b="1">
                <a:solidFill>
                  <a:srgbClr val="38761D"/>
                </a:solidFill>
                <a:latin typeface="Proxima Nova"/>
                <a:ea typeface="Proxima Nova"/>
                <a:cs typeface="Proxima Nova"/>
                <a:sym typeface="Proxima Nova"/>
              </a:rPr>
              <a:t>HandyMan 3.0 provides estimates and completes work, local participating businesses are consulted.</a:t>
            </a:r>
            <a:endParaRPr sz="1400" b="1">
              <a:solidFill>
                <a:srgbClr val="38761D"/>
              </a:solidFill>
              <a:latin typeface="Proxima Nova"/>
              <a:ea typeface="Proxima Nova"/>
              <a:cs typeface="Proxima Nova"/>
              <a:sym typeface="Proxima Nova"/>
            </a:endParaRPr>
          </a:p>
        </p:txBody>
      </p:sp>
      <p:cxnSp>
        <p:nvCxnSpPr>
          <p:cNvPr id="173" name="Shape 173"/>
          <p:cNvCxnSpPr/>
          <p:nvPr/>
        </p:nvCxnSpPr>
        <p:spPr>
          <a:xfrm>
            <a:off x="6457563" y="2473825"/>
            <a:ext cx="0" cy="1038600"/>
          </a:xfrm>
          <a:prstGeom prst="straightConnector1">
            <a:avLst/>
          </a:prstGeom>
          <a:noFill/>
          <a:ln w="9525" cap="flat" cmpd="sng">
            <a:solidFill>
              <a:srgbClr val="B7B7B7"/>
            </a:solidFill>
            <a:prstDash val="solid"/>
            <a:round/>
            <a:headEnd type="none" w="med" len="med"/>
            <a:tailEnd type="none" w="med" len="med"/>
          </a:ln>
        </p:spPr>
      </p:cxnSp>
      <p:sp>
        <p:nvSpPr>
          <p:cNvPr id="174" name="Shape 174"/>
          <p:cNvSpPr txBox="1">
            <a:spLocks noGrp="1"/>
          </p:cNvSpPr>
          <p:nvPr>
            <p:ph type="title"/>
          </p:nvPr>
        </p:nvSpPr>
        <p:spPr>
          <a:xfrm>
            <a:off x="6188021" y="1827875"/>
            <a:ext cx="2353200" cy="39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b="1" u="sng">
                <a:solidFill>
                  <a:srgbClr val="134F5C"/>
                </a:solidFill>
                <a:latin typeface="Proxima Nova"/>
                <a:ea typeface="Proxima Nova"/>
                <a:cs typeface="Proxima Nova"/>
                <a:sym typeface="Proxima Nova"/>
              </a:rPr>
              <a:t>Quarterly Return</a:t>
            </a:r>
            <a:endParaRPr sz="1800" b="1" u="sng">
              <a:solidFill>
                <a:srgbClr val="134F5C"/>
              </a:solidFill>
              <a:latin typeface="Proxima Nova"/>
              <a:ea typeface="Proxima Nova"/>
              <a:cs typeface="Proxima Nova"/>
              <a:sym typeface="Proxima Nova"/>
            </a:endParaRPr>
          </a:p>
        </p:txBody>
      </p:sp>
      <p:sp>
        <p:nvSpPr>
          <p:cNvPr id="175" name="Shape 175"/>
          <p:cNvSpPr txBox="1">
            <a:spLocks noGrp="1"/>
          </p:cNvSpPr>
          <p:nvPr>
            <p:ph type="body" idx="1"/>
          </p:nvPr>
        </p:nvSpPr>
        <p:spPr>
          <a:xfrm>
            <a:off x="6457575" y="2219975"/>
            <a:ext cx="1814100" cy="1341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b="1">
                <a:solidFill>
                  <a:srgbClr val="4A86E8"/>
                </a:solidFill>
                <a:latin typeface="Proxima Nova"/>
                <a:ea typeface="Proxima Nova"/>
                <a:cs typeface="Proxima Nova"/>
                <a:sym typeface="Proxima Nova"/>
              </a:rPr>
              <a:t>Event and Business Profits pay investors a return, the option is given to reinvest.</a:t>
            </a:r>
            <a:endParaRPr sz="1400" b="1">
              <a:solidFill>
                <a:srgbClr val="4A86E8"/>
              </a:solidFill>
              <a:latin typeface="Proxima Nova"/>
              <a:ea typeface="Proxima Nova"/>
              <a:cs typeface="Proxima Nova"/>
              <a:sym typeface="Proxima Nova"/>
            </a:endParaRPr>
          </a:p>
        </p:txBody>
      </p:sp>
      <p:grpSp>
        <p:nvGrpSpPr>
          <p:cNvPr id="176" name="Shape 176"/>
          <p:cNvGrpSpPr/>
          <p:nvPr/>
        </p:nvGrpSpPr>
        <p:grpSpPr>
          <a:xfrm>
            <a:off x="929055" y="3609323"/>
            <a:ext cx="6993309" cy="1520400"/>
            <a:chOff x="929030" y="3219673"/>
            <a:chExt cx="6993309" cy="1520400"/>
          </a:xfrm>
        </p:grpSpPr>
        <p:cxnSp>
          <p:nvCxnSpPr>
            <p:cNvPr id="177" name="Shape 177"/>
            <p:cNvCxnSpPr>
              <a:stCxn id="178" idx="6"/>
              <a:endCxn id="179" idx="2"/>
            </p:cNvCxnSpPr>
            <p:nvPr/>
          </p:nvCxnSpPr>
          <p:spPr>
            <a:xfrm>
              <a:off x="1537730" y="3979907"/>
              <a:ext cx="4864200" cy="0"/>
            </a:xfrm>
            <a:prstGeom prst="straightConnector1">
              <a:avLst/>
            </a:prstGeom>
            <a:noFill/>
            <a:ln w="19050" cap="flat" cmpd="sng">
              <a:solidFill>
                <a:schemeClr val="dk1"/>
              </a:solidFill>
              <a:prstDash val="dot"/>
              <a:round/>
              <a:headEnd type="none" w="med" len="med"/>
              <a:tailEnd type="none" w="med" len="med"/>
            </a:ln>
          </p:spPr>
        </p:cxnSp>
        <p:sp>
          <p:nvSpPr>
            <p:cNvPr id="178" name="Shape 178"/>
            <p:cNvSpPr/>
            <p:nvPr/>
          </p:nvSpPr>
          <p:spPr>
            <a:xfrm>
              <a:off x="929030" y="3675557"/>
              <a:ext cx="608700" cy="6087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3421283" y="3431305"/>
              <a:ext cx="1097100" cy="1097100"/>
            </a:xfrm>
            <a:prstGeom prst="ellipse">
              <a:avLst/>
            </a:prstGeom>
            <a:solidFill>
              <a:srgbClr val="134F5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6401939" y="3219673"/>
              <a:ext cx="1520400" cy="1520400"/>
            </a:xfrm>
            <a:prstGeom prst="ellipse">
              <a:avLst/>
            </a:prstGeom>
            <a:solidFill>
              <a:srgbClr val="38761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t="1447" b="1437"/>
          <a:stretch/>
        </p:blipFill>
        <p:spPr>
          <a:xfrm>
            <a:off x="0" y="0"/>
            <a:ext cx="9144000" cy="5143500"/>
          </a:xfrm>
          <a:prstGeom prst="rect">
            <a:avLst/>
          </a:prstGeom>
          <a:noFill/>
          <a:ln>
            <a:noFill/>
          </a:ln>
        </p:spPr>
      </p:pic>
      <p:sp>
        <p:nvSpPr>
          <p:cNvPr id="75" name="Shape 75"/>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800" b="1">
                <a:latin typeface="Proxima Nova"/>
                <a:ea typeface="Proxima Nova"/>
                <a:cs typeface="Proxima Nova"/>
                <a:sym typeface="Proxima Nova"/>
              </a:rPr>
              <a:t>About Us</a:t>
            </a:r>
            <a:endParaRPr sz="4800" b="1">
              <a:latin typeface="Proxima Nova"/>
              <a:ea typeface="Proxima Nova"/>
              <a:cs typeface="Proxima Nova"/>
              <a:sym typeface="Proxima Nova"/>
            </a:endParaRPr>
          </a:p>
          <a:p>
            <a:pPr marL="457200" lvl="0" indent="-381000" rtl="0">
              <a:spcBef>
                <a:spcPts val="0"/>
              </a:spcBef>
              <a:spcAft>
                <a:spcPts val="0"/>
              </a:spcAft>
              <a:buSzPts val="2400"/>
              <a:buFont typeface="Proxima Nova"/>
              <a:buChar char="-"/>
            </a:pPr>
            <a:r>
              <a:rPr lang="en" sz="2400" b="1">
                <a:latin typeface="Proxima Nova"/>
                <a:ea typeface="Proxima Nova"/>
                <a:cs typeface="Proxima Nova"/>
                <a:sym typeface="Proxima Nova"/>
              </a:rPr>
              <a:t>Hype International Corporation has been in good standing with the government for over 20 years. It houses the company Next Phase Unlimited and protects all associated DBA’s.</a:t>
            </a:r>
            <a:endParaRPr sz="2400" b="1">
              <a:latin typeface="Proxima Nova"/>
              <a:ea typeface="Proxima Nova"/>
              <a:cs typeface="Proxima Nova"/>
              <a:sym typeface="Proxima Nova"/>
            </a:endParaRPr>
          </a:p>
          <a:p>
            <a:pPr marL="457200" lvl="0" indent="-381000">
              <a:spcBef>
                <a:spcPts val="0"/>
              </a:spcBef>
              <a:spcAft>
                <a:spcPts val="0"/>
              </a:spcAft>
              <a:buSzPts val="2400"/>
              <a:buFont typeface="Proxima Nova"/>
              <a:buChar char="-"/>
            </a:pPr>
            <a:r>
              <a:rPr lang="en" sz="2400" b="1">
                <a:latin typeface="Proxima Nova"/>
                <a:ea typeface="Proxima Nova"/>
                <a:cs typeface="Proxima Nova"/>
                <a:sym typeface="Proxima Nova"/>
              </a:rPr>
              <a:t>Next Phase Unlimited is a community resource company that has several divisions which offer a host of vital services to individuals and businesses alike.</a:t>
            </a:r>
            <a:endParaRPr sz="2400" b="1">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21800" y="89850"/>
            <a:ext cx="41001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latin typeface="Proxima Nova"/>
                <a:ea typeface="Proxima Nova"/>
                <a:cs typeface="Proxima Nova"/>
                <a:sym typeface="Proxima Nova"/>
              </a:rPr>
              <a:t>The Company Structure</a:t>
            </a:r>
            <a:endParaRPr sz="4800" b="1">
              <a:latin typeface="Proxima Nova"/>
              <a:ea typeface="Proxima Nova"/>
              <a:cs typeface="Proxima Nova"/>
              <a:sym typeface="Proxima Nova"/>
            </a:endParaRPr>
          </a:p>
        </p:txBody>
      </p:sp>
      <p:sp>
        <p:nvSpPr>
          <p:cNvPr id="81" name="Shape 81"/>
          <p:cNvSpPr txBox="1">
            <a:spLocks noGrp="1"/>
          </p:cNvSpPr>
          <p:nvPr>
            <p:ph type="body" idx="1"/>
          </p:nvPr>
        </p:nvSpPr>
        <p:spPr>
          <a:xfrm>
            <a:off x="204550" y="2070087"/>
            <a:ext cx="3999900" cy="2442900"/>
          </a:xfrm>
          <a:prstGeom prst="rect">
            <a:avLst/>
          </a:pr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1800" b="1">
                <a:solidFill>
                  <a:srgbClr val="FFFFFF"/>
                </a:solidFill>
                <a:latin typeface="Proxima Nova"/>
                <a:ea typeface="Proxima Nova"/>
                <a:cs typeface="Proxima Nova"/>
                <a:sym typeface="Proxima Nova"/>
              </a:rPr>
              <a:t>Hype International houses Next Phase and all associated DBA’s. The Hype International Corporation is supported by the solid foundation of Products, Programs, and Services offered by Next Phase and its divisions and child companies.</a:t>
            </a:r>
            <a:endParaRPr sz="1800" b="1">
              <a:solidFill>
                <a:srgbClr val="FFFFFF"/>
              </a:solidFill>
              <a:latin typeface="Proxima Nova"/>
              <a:ea typeface="Proxima Nova"/>
              <a:cs typeface="Proxima Nova"/>
              <a:sym typeface="Proxima Nova"/>
            </a:endParaRPr>
          </a:p>
        </p:txBody>
      </p:sp>
      <p:sp>
        <p:nvSpPr>
          <p:cNvPr id="82" name="Shape 82"/>
          <p:cNvSpPr/>
          <p:nvPr/>
        </p:nvSpPr>
        <p:spPr>
          <a:xfrm>
            <a:off x="4521900" y="4237900"/>
            <a:ext cx="4436700" cy="607800"/>
          </a:xfrm>
          <a:prstGeom prst="rect">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Proxima Nova"/>
                <a:ea typeface="Proxima Nova"/>
                <a:cs typeface="Proxima Nova"/>
                <a:sym typeface="Proxima Nova"/>
              </a:rPr>
              <a:t>Products, Programs, Services</a:t>
            </a:r>
            <a:endParaRPr sz="1800" b="1">
              <a:solidFill>
                <a:srgbClr val="FFFFFF"/>
              </a:solidFill>
              <a:latin typeface="Proxima Nova"/>
              <a:ea typeface="Proxima Nova"/>
              <a:cs typeface="Proxima Nova"/>
              <a:sym typeface="Proxima Nova"/>
            </a:endParaRPr>
          </a:p>
        </p:txBody>
      </p:sp>
      <p:sp>
        <p:nvSpPr>
          <p:cNvPr id="83" name="Shape 83"/>
          <p:cNvSpPr/>
          <p:nvPr/>
        </p:nvSpPr>
        <p:spPr>
          <a:xfrm>
            <a:off x="5122800" y="2267850"/>
            <a:ext cx="3184800" cy="607800"/>
          </a:xfrm>
          <a:prstGeom prst="rect">
            <a:avLst/>
          </a:prstGeom>
          <a:solidFill>
            <a:srgbClr val="1C4587"/>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b="1">
                <a:solidFill>
                  <a:srgbClr val="FFFFFF"/>
                </a:solidFill>
                <a:latin typeface="Proxima Nova"/>
                <a:ea typeface="Proxima Nova"/>
                <a:cs typeface="Proxima Nova"/>
                <a:sym typeface="Proxima Nova"/>
              </a:rPr>
              <a:t>Next Phase</a:t>
            </a:r>
            <a:endParaRPr sz="3000" b="1">
              <a:solidFill>
                <a:srgbClr val="FFFFFF"/>
              </a:solidFill>
              <a:latin typeface="Proxima Nova"/>
              <a:ea typeface="Proxima Nova"/>
              <a:cs typeface="Proxima Nova"/>
              <a:sym typeface="Proxima Nova"/>
            </a:endParaRPr>
          </a:p>
        </p:txBody>
      </p:sp>
      <p:sp>
        <p:nvSpPr>
          <p:cNvPr id="84" name="Shape 84"/>
          <p:cNvSpPr/>
          <p:nvPr/>
        </p:nvSpPr>
        <p:spPr>
          <a:xfrm>
            <a:off x="4471800" y="1311350"/>
            <a:ext cx="4486800" cy="607800"/>
          </a:xfrm>
          <a:prstGeom prst="rect">
            <a:avLst/>
          </a:prstGeom>
          <a:solidFill>
            <a:srgbClr val="0C343D"/>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600" b="1">
                <a:solidFill>
                  <a:srgbClr val="FFFFFF"/>
                </a:solidFill>
                <a:latin typeface="Proxima Nova"/>
                <a:ea typeface="Proxima Nova"/>
                <a:cs typeface="Proxima Nova"/>
                <a:sym typeface="Proxima Nova"/>
              </a:rPr>
              <a:t>Hype International</a:t>
            </a:r>
            <a:endParaRPr sz="3600" b="1">
              <a:solidFill>
                <a:srgbClr val="FFFFFF"/>
              </a:solidFill>
              <a:latin typeface="Proxima Nova"/>
              <a:ea typeface="Proxima Nova"/>
              <a:cs typeface="Proxima Nova"/>
              <a:sym typeface="Proxima Nova"/>
            </a:endParaRPr>
          </a:p>
        </p:txBody>
      </p:sp>
      <p:sp>
        <p:nvSpPr>
          <p:cNvPr id="85" name="Shape 85"/>
          <p:cNvSpPr/>
          <p:nvPr/>
        </p:nvSpPr>
        <p:spPr>
          <a:xfrm>
            <a:off x="5514950" y="3224350"/>
            <a:ext cx="2264100" cy="6078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b="1">
                <a:solidFill>
                  <a:srgbClr val="FFFFFF"/>
                </a:solidFill>
                <a:latin typeface="Proxima Nova"/>
                <a:ea typeface="Proxima Nova"/>
                <a:cs typeface="Proxima Nova"/>
                <a:sym typeface="Proxima Nova"/>
              </a:rPr>
              <a:t>Various DBA’s</a:t>
            </a:r>
            <a:endParaRPr sz="2400" b="1">
              <a:solidFill>
                <a:srgbClr val="FFFFFF"/>
              </a:solidFill>
              <a:latin typeface="Proxima Nova"/>
              <a:ea typeface="Proxima Nova"/>
              <a:cs typeface="Proxima Nova"/>
              <a:sym typeface="Proxima Nova"/>
            </a:endParaRPr>
          </a:p>
        </p:txBody>
      </p:sp>
      <p:cxnSp>
        <p:nvCxnSpPr>
          <p:cNvPr id="86" name="Shape 86"/>
          <p:cNvCxnSpPr/>
          <p:nvPr/>
        </p:nvCxnSpPr>
        <p:spPr>
          <a:xfrm rot="10800000">
            <a:off x="498450" y="5035825"/>
            <a:ext cx="8147100" cy="0"/>
          </a:xfrm>
          <a:prstGeom prst="straightConnector1">
            <a:avLst/>
          </a:prstGeom>
          <a:noFill/>
          <a:ln w="19050" cap="flat" cmpd="sng">
            <a:solidFill>
              <a:srgbClr val="000000"/>
            </a:solidFill>
            <a:prstDash val="dot"/>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90"/>
        <p:cNvGrpSpPr/>
        <p:nvPr/>
      </p:nvGrpSpPr>
      <p:grpSpPr>
        <a:xfrm>
          <a:off x="0" y="0"/>
          <a:ext cx="0" cy="0"/>
          <a:chOff x="0" y="0"/>
          <a:chExt cx="0" cy="0"/>
        </a:xfrm>
      </p:grpSpPr>
      <p:sp>
        <p:nvSpPr>
          <p:cNvPr id="91" name="Shape 91"/>
          <p:cNvSpPr/>
          <p:nvPr/>
        </p:nvSpPr>
        <p:spPr>
          <a:xfrm>
            <a:off x="-8550" y="1232300"/>
            <a:ext cx="9161100" cy="24846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txBox="1">
            <a:spLocks noGrp="1"/>
          </p:cNvSpPr>
          <p:nvPr>
            <p:ph type="title" idx="4294967295"/>
          </p:nvPr>
        </p:nvSpPr>
        <p:spPr>
          <a:xfrm>
            <a:off x="311700" y="220100"/>
            <a:ext cx="8520600" cy="101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000000"/>
                </a:solidFill>
                <a:latin typeface="Proxima Nova"/>
                <a:ea typeface="Proxima Nova"/>
                <a:cs typeface="Proxima Nova"/>
                <a:sym typeface="Proxima Nova"/>
              </a:rPr>
              <a:t>The Next Phase Team</a:t>
            </a:r>
            <a:endParaRPr b="1" u="sng">
              <a:solidFill>
                <a:srgbClr val="000000"/>
              </a:solidFill>
              <a:latin typeface="Proxima Nova"/>
              <a:ea typeface="Proxima Nova"/>
              <a:cs typeface="Proxima Nova"/>
              <a:sym typeface="Proxima Nova"/>
            </a:endParaRPr>
          </a:p>
          <a:p>
            <a:pPr marL="0" lvl="0" indent="0" algn="ctr" rtl="0">
              <a:spcBef>
                <a:spcPts val="400"/>
              </a:spcBef>
              <a:spcAft>
                <a:spcPts val="400"/>
              </a:spcAft>
              <a:buNone/>
            </a:pPr>
            <a:r>
              <a:rPr lang="en" sz="1600" b="1" i="1">
                <a:solidFill>
                  <a:srgbClr val="000000"/>
                </a:solidFill>
                <a:latin typeface="Proxima Nova"/>
                <a:ea typeface="Proxima Nova"/>
                <a:cs typeface="Proxima Nova"/>
                <a:sym typeface="Proxima Nova"/>
              </a:rPr>
              <a:t>Providing vital services to individuals and businesses in the community.</a:t>
            </a:r>
            <a:endParaRPr sz="1600" b="1" i="1">
              <a:solidFill>
                <a:srgbClr val="000000"/>
              </a:solidFill>
              <a:latin typeface="Proxima Nova"/>
              <a:ea typeface="Proxima Nova"/>
              <a:cs typeface="Proxima Nova"/>
              <a:sym typeface="Proxima Nova"/>
            </a:endParaRPr>
          </a:p>
        </p:txBody>
      </p:sp>
      <p:sp>
        <p:nvSpPr>
          <p:cNvPr id="93" name="Shape 93"/>
          <p:cNvSpPr txBox="1">
            <a:spLocks noGrp="1"/>
          </p:cNvSpPr>
          <p:nvPr>
            <p:ph type="title" idx="4294967295"/>
          </p:nvPr>
        </p:nvSpPr>
        <p:spPr>
          <a:xfrm>
            <a:off x="199875" y="1897706"/>
            <a:ext cx="2022300" cy="115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1" u="sng">
                <a:solidFill>
                  <a:srgbClr val="6AA84F"/>
                </a:solidFill>
                <a:latin typeface="Proxima Nova"/>
                <a:ea typeface="Proxima Nova"/>
                <a:cs typeface="Proxima Nova"/>
                <a:sym typeface="Proxima Nova"/>
              </a:rPr>
              <a:t>Jerry Johnson</a:t>
            </a:r>
            <a:endParaRPr sz="1800" b="1" u="sng">
              <a:solidFill>
                <a:srgbClr val="6AA84F"/>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6AA84F"/>
                </a:solidFill>
                <a:latin typeface="Proxima Nova"/>
                <a:ea typeface="Proxima Nova"/>
                <a:cs typeface="Proxima Nova"/>
                <a:sym typeface="Proxima Nova"/>
              </a:rPr>
              <a:t>Owner of Hype International, Co-Owner of Handyman 3.0</a:t>
            </a:r>
            <a:endParaRPr sz="1800" b="1">
              <a:solidFill>
                <a:srgbClr val="6AA84F"/>
              </a:solidFill>
              <a:latin typeface="Proxima Nova"/>
              <a:ea typeface="Proxima Nova"/>
              <a:cs typeface="Proxima Nova"/>
              <a:sym typeface="Proxima Nova"/>
            </a:endParaRPr>
          </a:p>
        </p:txBody>
      </p:sp>
      <p:sp>
        <p:nvSpPr>
          <p:cNvPr id="94" name="Shape 94"/>
          <p:cNvSpPr txBox="1">
            <a:spLocks noGrp="1"/>
          </p:cNvSpPr>
          <p:nvPr>
            <p:ph type="body" idx="4294967295"/>
          </p:nvPr>
        </p:nvSpPr>
        <p:spPr>
          <a:xfrm>
            <a:off x="231725" y="3989688"/>
            <a:ext cx="20223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Proxima Nova"/>
                <a:ea typeface="Proxima Nova"/>
                <a:cs typeface="Proxima Nova"/>
                <a:sym typeface="Proxima Nova"/>
              </a:rPr>
              <a:t>Brittani Rivers</a:t>
            </a:r>
            <a:endParaRPr b="1" u="sng">
              <a:solidFill>
                <a:srgbClr val="FFFFFF"/>
              </a:solidFill>
              <a:latin typeface="Proxima Nova"/>
              <a:ea typeface="Proxima Nova"/>
              <a:cs typeface="Proxima Nova"/>
              <a:sym typeface="Proxima Nova"/>
            </a:endParaRPr>
          </a:p>
          <a:p>
            <a:pPr marL="0" lvl="0" indent="0" algn="ctr" rtl="0">
              <a:spcBef>
                <a:spcPts val="1600"/>
              </a:spcBef>
              <a:spcAft>
                <a:spcPts val="1600"/>
              </a:spcAft>
              <a:buNone/>
            </a:pPr>
            <a:r>
              <a:rPr lang="en" b="1">
                <a:solidFill>
                  <a:srgbClr val="FFFFFF"/>
                </a:solidFill>
                <a:latin typeface="Proxima Nova"/>
                <a:ea typeface="Proxima Nova"/>
                <a:cs typeface="Proxima Nova"/>
                <a:sym typeface="Proxima Nova"/>
              </a:rPr>
              <a:t>Program Director</a:t>
            </a:r>
            <a:endParaRPr b="1">
              <a:solidFill>
                <a:srgbClr val="FFFFFF"/>
              </a:solidFill>
              <a:latin typeface="Proxima Nova"/>
              <a:ea typeface="Proxima Nova"/>
              <a:cs typeface="Proxima Nova"/>
              <a:sym typeface="Proxima Nova"/>
            </a:endParaRPr>
          </a:p>
        </p:txBody>
      </p:sp>
      <p:sp>
        <p:nvSpPr>
          <p:cNvPr id="95" name="Shape 95"/>
          <p:cNvSpPr txBox="1">
            <a:spLocks noGrp="1"/>
          </p:cNvSpPr>
          <p:nvPr>
            <p:ph type="title" idx="4294967295"/>
          </p:nvPr>
        </p:nvSpPr>
        <p:spPr>
          <a:xfrm>
            <a:off x="2449663" y="2402250"/>
            <a:ext cx="2022300" cy="115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b="1" u="sng">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800" b="1" u="sng">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1800" b="1" u="sng">
                <a:solidFill>
                  <a:srgbClr val="FFFFFF"/>
                </a:solidFill>
                <a:latin typeface="Proxima Nova"/>
                <a:ea typeface="Proxima Nova"/>
                <a:cs typeface="Proxima Nova"/>
                <a:sym typeface="Proxima Nova"/>
              </a:rPr>
              <a:t>Richard Traylor</a:t>
            </a:r>
            <a:endParaRPr sz="14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FFFFFF"/>
                </a:solidFill>
                <a:latin typeface="Proxima Nova"/>
                <a:ea typeface="Proxima Nova"/>
                <a:cs typeface="Proxima Nova"/>
                <a:sym typeface="Proxima Nova"/>
              </a:rPr>
              <a:t>Owner/Operator Next Phase Unlimited</a:t>
            </a:r>
            <a:endParaRPr sz="18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8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FFFFFF"/>
              </a:solidFill>
              <a:latin typeface="Proxima Nova"/>
              <a:ea typeface="Proxima Nova"/>
              <a:cs typeface="Proxima Nova"/>
              <a:sym typeface="Proxima Nova"/>
            </a:endParaRPr>
          </a:p>
        </p:txBody>
      </p:sp>
      <p:sp>
        <p:nvSpPr>
          <p:cNvPr id="96" name="Shape 96"/>
          <p:cNvSpPr txBox="1">
            <a:spLocks noGrp="1"/>
          </p:cNvSpPr>
          <p:nvPr>
            <p:ph type="title" idx="4294967295"/>
          </p:nvPr>
        </p:nvSpPr>
        <p:spPr>
          <a:xfrm>
            <a:off x="4699463" y="1994856"/>
            <a:ext cx="2022300" cy="115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b="1" u="sng">
              <a:solidFill>
                <a:srgbClr val="6AA84F"/>
              </a:solidFill>
            </a:endParaRPr>
          </a:p>
          <a:p>
            <a:pPr marL="0" lvl="0" indent="0" algn="ctr" rtl="0">
              <a:spcBef>
                <a:spcPts val="0"/>
              </a:spcBef>
              <a:spcAft>
                <a:spcPts val="0"/>
              </a:spcAft>
              <a:buNone/>
            </a:pPr>
            <a:endParaRPr sz="1800" b="1" u="sng">
              <a:solidFill>
                <a:srgbClr val="6AA84F"/>
              </a:solidFill>
            </a:endParaRPr>
          </a:p>
          <a:p>
            <a:pPr marL="0" lvl="0" indent="0" algn="ctr" rtl="0">
              <a:spcBef>
                <a:spcPts val="0"/>
              </a:spcBef>
              <a:spcAft>
                <a:spcPts val="0"/>
              </a:spcAft>
              <a:buNone/>
            </a:pPr>
            <a:r>
              <a:rPr lang="en" sz="1800" b="1" u="sng">
                <a:solidFill>
                  <a:srgbClr val="6AA84F"/>
                </a:solidFill>
              </a:rPr>
              <a:t>Denzel Calhoun</a:t>
            </a:r>
            <a:endParaRPr sz="1400" b="1">
              <a:solidFill>
                <a:srgbClr val="6AA84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6AA84F"/>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6AA84F"/>
                </a:solidFill>
                <a:latin typeface="Proxima Nova"/>
                <a:ea typeface="Proxima Nova"/>
                <a:cs typeface="Proxima Nova"/>
                <a:sym typeface="Proxima Nova"/>
              </a:rPr>
              <a:t>Chief Financial Officer</a:t>
            </a:r>
            <a:endParaRPr sz="1800" b="1">
              <a:solidFill>
                <a:srgbClr val="6AA84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6AA84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6AA84F"/>
              </a:solidFill>
              <a:latin typeface="Proxima Nova"/>
              <a:ea typeface="Proxima Nova"/>
              <a:cs typeface="Proxima Nova"/>
              <a:sym typeface="Proxima Nova"/>
            </a:endParaRPr>
          </a:p>
        </p:txBody>
      </p:sp>
      <p:sp>
        <p:nvSpPr>
          <p:cNvPr id="97" name="Shape 97"/>
          <p:cNvSpPr txBox="1">
            <a:spLocks noGrp="1"/>
          </p:cNvSpPr>
          <p:nvPr>
            <p:ph type="body" idx="4294967295"/>
          </p:nvPr>
        </p:nvSpPr>
        <p:spPr>
          <a:xfrm>
            <a:off x="2549693" y="3725538"/>
            <a:ext cx="20223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6AA84F"/>
                </a:solidFill>
                <a:latin typeface="Proxima Nova"/>
                <a:ea typeface="Proxima Nova"/>
                <a:cs typeface="Proxima Nova"/>
                <a:sym typeface="Proxima Nova"/>
              </a:rPr>
              <a:t>Cheryl Traylor</a:t>
            </a:r>
            <a:endParaRPr b="1" u="sng">
              <a:solidFill>
                <a:srgbClr val="6AA84F"/>
              </a:solidFill>
              <a:latin typeface="Proxima Nova"/>
              <a:ea typeface="Proxima Nova"/>
              <a:cs typeface="Proxima Nova"/>
              <a:sym typeface="Proxima Nova"/>
            </a:endParaRPr>
          </a:p>
          <a:p>
            <a:pPr marL="0" lvl="0" indent="0" algn="ctr" rtl="0">
              <a:spcBef>
                <a:spcPts val="1600"/>
              </a:spcBef>
              <a:spcAft>
                <a:spcPts val="1600"/>
              </a:spcAft>
              <a:buNone/>
            </a:pPr>
            <a:r>
              <a:rPr lang="en" b="1">
                <a:solidFill>
                  <a:srgbClr val="6AA84F"/>
                </a:solidFill>
                <a:latin typeface="Proxima Nova"/>
                <a:ea typeface="Proxima Nova"/>
                <a:cs typeface="Proxima Nova"/>
                <a:sym typeface="Proxima Nova"/>
              </a:rPr>
              <a:t>Accounting Director</a:t>
            </a:r>
            <a:endParaRPr b="1">
              <a:solidFill>
                <a:srgbClr val="6AA84F"/>
              </a:solidFill>
              <a:latin typeface="Proxima Nova"/>
              <a:ea typeface="Proxima Nova"/>
              <a:cs typeface="Proxima Nova"/>
              <a:sym typeface="Proxima Nova"/>
            </a:endParaRPr>
          </a:p>
        </p:txBody>
      </p:sp>
      <p:sp>
        <p:nvSpPr>
          <p:cNvPr id="98" name="Shape 98"/>
          <p:cNvSpPr txBox="1">
            <a:spLocks noGrp="1"/>
          </p:cNvSpPr>
          <p:nvPr>
            <p:ph type="body" idx="4294967295"/>
          </p:nvPr>
        </p:nvSpPr>
        <p:spPr>
          <a:xfrm>
            <a:off x="4699479" y="3989688"/>
            <a:ext cx="20223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Proxima Nova"/>
                <a:ea typeface="Proxima Nova"/>
                <a:cs typeface="Proxima Nova"/>
                <a:sym typeface="Proxima Nova"/>
              </a:rPr>
              <a:t>Earl Justice</a:t>
            </a:r>
            <a:endParaRPr b="1" u="sng">
              <a:solidFill>
                <a:srgbClr val="FFFFFF"/>
              </a:solidFill>
              <a:latin typeface="Proxima Nova"/>
              <a:ea typeface="Proxima Nova"/>
              <a:cs typeface="Proxima Nova"/>
              <a:sym typeface="Proxima Nova"/>
            </a:endParaRPr>
          </a:p>
          <a:p>
            <a:pPr marL="0" lvl="0" indent="0" algn="ctr" rtl="0">
              <a:spcBef>
                <a:spcPts val="1600"/>
              </a:spcBef>
              <a:spcAft>
                <a:spcPts val="1600"/>
              </a:spcAft>
              <a:buNone/>
            </a:pPr>
            <a:r>
              <a:rPr lang="en" b="1">
                <a:solidFill>
                  <a:srgbClr val="FFFFFF"/>
                </a:solidFill>
                <a:latin typeface="Proxima Nova"/>
                <a:ea typeface="Proxima Nova"/>
                <a:cs typeface="Proxima Nova"/>
                <a:sym typeface="Proxima Nova"/>
              </a:rPr>
              <a:t>Media Director</a:t>
            </a:r>
            <a:endParaRPr b="1">
              <a:solidFill>
                <a:srgbClr val="FFFFFF"/>
              </a:solidFill>
              <a:latin typeface="Proxima Nova"/>
              <a:ea typeface="Proxima Nova"/>
              <a:cs typeface="Proxima Nova"/>
              <a:sym typeface="Proxima Nova"/>
            </a:endParaRPr>
          </a:p>
        </p:txBody>
      </p:sp>
      <p:sp>
        <p:nvSpPr>
          <p:cNvPr id="99" name="Shape 99"/>
          <p:cNvSpPr txBox="1">
            <a:spLocks noGrp="1"/>
          </p:cNvSpPr>
          <p:nvPr>
            <p:ph type="title" idx="4294967295"/>
          </p:nvPr>
        </p:nvSpPr>
        <p:spPr>
          <a:xfrm>
            <a:off x="6885625" y="2402247"/>
            <a:ext cx="2022300" cy="115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b="1" u="sng">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800" b="1" u="sng">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1800" b="1" u="sng">
                <a:solidFill>
                  <a:srgbClr val="FFFFFF"/>
                </a:solidFill>
                <a:latin typeface="Proxima Nova"/>
                <a:ea typeface="Proxima Nova"/>
                <a:cs typeface="Proxima Nova"/>
                <a:sym typeface="Proxima Nova"/>
              </a:rPr>
              <a:t>Damien Johnson</a:t>
            </a:r>
            <a:endParaRPr sz="14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FFFFFF"/>
                </a:solidFill>
                <a:latin typeface="Proxima Nova"/>
                <a:ea typeface="Proxima Nova"/>
                <a:cs typeface="Proxima Nova"/>
                <a:sym typeface="Proxima Nova"/>
              </a:rPr>
              <a:t>Marketing Director</a:t>
            </a:r>
            <a:endParaRPr sz="14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1400" b="1">
              <a:solidFill>
                <a:srgbClr val="FFFFFF"/>
              </a:solidFill>
              <a:latin typeface="Proxima Nova"/>
              <a:ea typeface="Proxima Nova"/>
              <a:cs typeface="Proxima Nova"/>
              <a:sym typeface="Proxima Nova"/>
            </a:endParaRPr>
          </a:p>
        </p:txBody>
      </p:sp>
      <p:sp>
        <p:nvSpPr>
          <p:cNvPr id="100" name="Shape 100"/>
          <p:cNvSpPr txBox="1">
            <a:spLocks noGrp="1"/>
          </p:cNvSpPr>
          <p:nvPr>
            <p:ph type="body" idx="4294967295"/>
          </p:nvPr>
        </p:nvSpPr>
        <p:spPr>
          <a:xfrm>
            <a:off x="6949265" y="3725538"/>
            <a:ext cx="20223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6AA84F"/>
                </a:solidFill>
                <a:latin typeface="Proxima Nova"/>
                <a:ea typeface="Proxima Nova"/>
                <a:cs typeface="Proxima Nova"/>
                <a:sym typeface="Proxima Nova"/>
              </a:rPr>
              <a:t>Melvina Twine</a:t>
            </a:r>
            <a:endParaRPr b="1" u="sng">
              <a:solidFill>
                <a:srgbClr val="6AA84F"/>
              </a:solidFill>
              <a:latin typeface="Proxima Nova"/>
              <a:ea typeface="Proxima Nova"/>
              <a:cs typeface="Proxima Nova"/>
              <a:sym typeface="Proxima Nova"/>
            </a:endParaRPr>
          </a:p>
          <a:p>
            <a:pPr marL="0" lvl="0" indent="0" algn="ctr" rtl="0">
              <a:spcBef>
                <a:spcPts val="1600"/>
              </a:spcBef>
              <a:spcAft>
                <a:spcPts val="1600"/>
              </a:spcAft>
              <a:buNone/>
            </a:pPr>
            <a:r>
              <a:rPr lang="en" b="1">
                <a:solidFill>
                  <a:srgbClr val="6AA84F"/>
                </a:solidFill>
                <a:latin typeface="Proxima Nova"/>
                <a:ea typeface="Proxima Nova"/>
                <a:cs typeface="Proxima Nova"/>
                <a:sym typeface="Proxima Nova"/>
              </a:rPr>
              <a:t>HR Director</a:t>
            </a:r>
            <a:endParaRPr b="1">
              <a:solidFill>
                <a:srgbClr val="6AA84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l="20105" r="20111"/>
          <a:stretch/>
        </p:blipFill>
        <p:spPr>
          <a:xfrm>
            <a:off x="0" y="0"/>
            <a:ext cx="4594498" cy="5143501"/>
          </a:xfrm>
          <a:prstGeom prst="rect">
            <a:avLst/>
          </a:prstGeom>
          <a:noFill/>
          <a:ln w="9525" cap="flat" cmpd="sng">
            <a:solidFill>
              <a:srgbClr val="424242"/>
            </a:solidFill>
            <a:prstDash val="solid"/>
            <a:round/>
            <a:headEnd type="none" w="sm" len="sm"/>
            <a:tailEnd type="none" w="sm" len="sm"/>
          </a:ln>
        </p:spPr>
      </p:pic>
      <p:sp>
        <p:nvSpPr>
          <p:cNvPr id="106" name="Shape 106"/>
          <p:cNvSpPr txBox="1">
            <a:spLocks noGrp="1"/>
          </p:cNvSpPr>
          <p:nvPr>
            <p:ph type="title"/>
          </p:nvPr>
        </p:nvSpPr>
        <p:spPr>
          <a:xfrm>
            <a:off x="274650" y="207300"/>
            <a:ext cx="4045200" cy="1482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1C4587"/>
                </a:solidFill>
                <a:latin typeface="Proxima Nova"/>
                <a:ea typeface="Proxima Nova"/>
                <a:cs typeface="Proxima Nova"/>
                <a:sym typeface="Proxima Nova"/>
              </a:rPr>
              <a:t>Rebuilding the Community</a:t>
            </a:r>
            <a:endParaRPr>
              <a:solidFill>
                <a:srgbClr val="1C4587"/>
              </a:solidFill>
              <a:latin typeface="Proxima Nova"/>
              <a:ea typeface="Proxima Nova"/>
              <a:cs typeface="Proxima Nova"/>
              <a:sym typeface="Proxima Nova"/>
            </a:endParaRPr>
          </a:p>
        </p:txBody>
      </p:sp>
      <p:sp>
        <p:nvSpPr>
          <p:cNvPr id="107" name="Shape 107"/>
          <p:cNvSpPr txBox="1">
            <a:spLocks noGrp="1"/>
          </p:cNvSpPr>
          <p:nvPr>
            <p:ph type="body" idx="2"/>
          </p:nvPr>
        </p:nvSpPr>
        <p:spPr>
          <a:xfrm>
            <a:off x="4939500" y="207300"/>
            <a:ext cx="3837000" cy="4728900"/>
          </a:xfrm>
          <a:prstGeom prst="rect">
            <a:avLst/>
          </a:prstGeom>
          <a:solidFill>
            <a:srgbClr val="0000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00000"/>
              </a:lnSpc>
              <a:spcBef>
                <a:spcPts val="1000"/>
              </a:spcBef>
              <a:spcAft>
                <a:spcPts val="0"/>
              </a:spcAft>
              <a:buNone/>
            </a:pPr>
            <a:r>
              <a:rPr lang="en" b="1">
                <a:solidFill>
                  <a:srgbClr val="FFFFFF"/>
                </a:solidFill>
                <a:latin typeface="Proxima Nova"/>
                <a:ea typeface="Proxima Nova"/>
                <a:cs typeface="Proxima Nova"/>
                <a:sym typeface="Proxima Nova"/>
              </a:rPr>
              <a:t>HandyMan 3.0 is an equal opportunity construction company which employs all the divisions of its parent company Next Phase, including students from the Lone Star Technical Vocational School. We also have other programs and promotions that help rebuild the community through fundraising events like the Next Phase City Launch. The idea is to bridge the gap between consumers who need projects completed, contractors who need work, and potential employees of all experience levels who need jobs and training.</a:t>
            </a:r>
            <a:endParaRPr b="1">
              <a:solidFill>
                <a:srgbClr val="FFFFFF"/>
              </a:solidFill>
              <a:latin typeface="Proxima Nova"/>
              <a:ea typeface="Proxima Nova"/>
              <a:cs typeface="Proxima Nova"/>
              <a:sym typeface="Proxima Nova"/>
            </a:endParaRPr>
          </a:p>
        </p:txBody>
      </p:sp>
      <p:pic>
        <p:nvPicPr>
          <p:cNvPr id="108" name="Shape 108"/>
          <p:cNvPicPr preferRelativeResize="0"/>
          <p:nvPr/>
        </p:nvPicPr>
        <p:blipFill>
          <a:blip r:embed="rId4">
            <a:alphaModFix/>
          </a:blip>
          <a:stretch>
            <a:fillRect/>
          </a:stretch>
        </p:blipFill>
        <p:spPr>
          <a:xfrm>
            <a:off x="1082137" y="1689600"/>
            <a:ext cx="2430236" cy="324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t="21875" b="21875"/>
          <a:stretch/>
        </p:blipFill>
        <p:spPr>
          <a:xfrm>
            <a:off x="0" y="0"/>
            <a:ext cx="9144001" cy="5143500"/>
          </a:xfrm>
          <a:prstGeom prst="rect">
            <a:avLst/>
          </a:prstGeom>
          <a:noFill/>
          <a:ln>
            <a:noFill/>
          </a:ln>
        </p:spPr>
      </p:pic>
      <p:sp>
        <p:nvSpPr>
          <p:cNvPr id="114" name="Shape 114"/>
          <p:cNvSpPr txBox="1">
            <a:spLocks noGrp="1"/>
          </p:cNvSpPr>
          <p:nvPr>
            <p:ph type="title"/>
          </p:nvPr>
        </p:nvSpPr>
        <p:spPr>
          <a:xfrm>
            <a:off x="526650" y="1578900"/>
            <a:ext cx="8090700" cy="35646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b="1">
                <a:solidFill>
                  <a:srgbClr val="000000"/>
                </a:solidFill>
                <a:latin typeface="Proxima Nova"/>
                <a:ea typeface="Proxima Nova"/>
                <a:cs typeface="Proxima Nova"/>
                <a:sym typeface="Proxima Nova"/>
              </a:rPr>
              <a:t>The following examples are based on work completed by a five (5) person crew which consists of a single Skilled Professional and four (4) Laborers. Crew size will be adjusted to suit the size of the project and the amount and type of work to be completed. The average work day will be approximately ten (10) hours long. Each crew will work seven (7) consecutive days and then have the following seven (7) days off. All crew members working over 40 hours in a week will be paid time and a half according to their pay scale.  All transportation and housing will be provided to employees as needed for a nominal fee of $250.00 per week, per crew member. This fee is deducted from the crew member’s weekly pay.</a:t>
            </a:r>
            <a:endParaRPr sz="1800" b="1">
              <a:solidFill>
                <a:srgbClr val="000000"/>
              </a:solidFill>
              <a:latin typeface="Proxima Nova"/>
              <a:ea typeface="Proxima Nova"/>
              <a:cs typeface="Proxima Nova"/>
              <a:sym typeface="Proxima Nova"/>
            </a:endParaRPr>
          </a:p>
          <a:p>
            <a:pPr marL="0" lvl="0" indent="0">
              <a:spcBef>
                <a:spcPts val="1000"/>
              </a:spcBef>
              <a:spcAft>
                <a:spcPts val="0"/>
              </a:spcAft>
              <a:buNone/>
            </a:pPr>
            <a:endParaRPr sz="1800">
              <a:solidFill>
                <a:srgbClr val="000000"/>
              </a:solidFill>
              <a:latin typeface="Proxima Nova"/>
              <a:ea typeface="Proxima Nova"/>
              <a:cs typeface="Proxima Nova"/>
              <a:sym typeface="Proxima Nova"/>
            </a:endParaRPr>
          </a:p>
        </p:txBody>
      </p:sp>
      <p:sp>
        <p:nvSpPr>
          <p:cNvPr id="115" name="Shape 115"/>
          <p:cNvSpPr txBox="1"/>
          <p:nvPr/>
        </p:nvSpPr>
        <p:spPr>
          <a:xfrm>
            <a:off x="526650" y="407400"/>
            <a:ext cx="7787100" cy="636600"/>
          </a:xfrm>
          <a:prstGeom prst="rect">
            <a:avLst/>
          </a:prstGeom>
          <a:solidFill>
            <a:srgbClr val="000000"/>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b="1" u="sng">
                <a:solidFill>
                  <a:srgbClr val="1C4587"/>
                </a:solidFill>
                <a:latin typeface="Proxima Nova"/>
                <a:ea typeface="Proxima Nova"/>
                <a:cs typeface="Proxima Nova"/>
                <a:sym typeface="Proxima Nova"/>
              </a:rPr>
              <a:t>HandyMan 3.0 Expansion and Earning Potential</a:t>
            </a:r>
            <a:endParaRPr sz="2400" b="1" u="sng">
              <a:solidFill>
                <a:srgbClr val="1C4587"/>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p:nvPr/>
        </p:nvSpPr>
        <p:spPr>
          <a:xfrm>
            <a:off x="234450" y="445500"/>
            <a:ext cx="4119900" cy="42525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000"/>
              </a:spcAft>
              <a:buNone/>
            </a:pPr>
            <a:endParaRPr b="1">
              <a:solidFill>
                <a:srgbClr val="073763"/>
              </a:solidFill>
              <a:latin typeface="Proxima Nova"/>
              <a:ea typeface="Proxima Nova"/>
              <a:cs typeface="Proxima Nova"/>
              <a:sym typeface="Proxima Nova"/>
            </a:endParaRPr>
          </a:p>
        </p:txBody>
      </p:sp>
      <p:cxnSp>
        <p:nvCxnSpPr>
          <p:cNvPr id="121" name="Shape 121"/>
          <p:cNvCxnSpPr/>
          <p:nvPr/>
        </p:nvCxnSpPr>
        <p:spPr>
          <a:xfrm>
            <a:off x="4443275" y="445500"/>
            <a:ext cx="0" cy="4583400"/>
          </a:xfrm>
          <a:prstGeom prst="straightConnector1">
            <a:avLst/>
          </a:prstGeom>
          <a:noFill/>
          <a:ln w="38100" cap="flat" cmpd="sng">
            <a:solidFill>
              <a:schemeClr val="dk2"/>
            </a:solidFill>
            <a:prstDash val="solid"/>
            <a:round/>
            <a:headEnd type="none" w="med" len="med"/>
            <a:tailEnd type="none" w="med" len="med"/>
          </a:ln>
        </p:spPr>
      </p:cxnSp>
      <p:sp>
        <p:nvSpPr>
          <p:cNvPr id="122" name="Shape 122"/>
          <p:cNvSpPr txBox="1"/>
          <p:nvPr/>
        </p:nvSpPr>
        <p:spPr>
          <a:xfrm>
            <a:off x="333750" y="445500"/>
            <a:ext cx="3921300" cy="4583400"/>
          </a:xfrm>
          <a:prstGeom prst="rect">
            <a:avLst/>
          </a:prstGeom>
          <a:noFill/>
          <a:ln>
            <a:noFill/>
          </a:ln>
        </p:spPr>
        <p:txBody>
          <a:bodyPr spcFirstLastPara="1" wrap="square" lIns="91425" tIns="91425" rIns="91425" bIns="91425" anchor="t" anchorCtr="0">
            <a:noAutofit/>
          </a:bodyPr>
          <a:lstStyle/>
          <a:p>
            <a:pPr marL="1371600" lvl="0" indent="-1371600" rtl="0">
              <a:lnSpc>
                <a:spcPct val="115000"/>
              </a:lnSpc>
              <a:spcBef>
                <a:spcPts val="0"/>
              </a:spcBef>
              <a:spcAft>
                <a:spcPts val="0"/>
              </a:spcAft>
              <a:buNone/>
            </a:pPr>
            <a:r>
              <a:rPr lang="en" sz="1200" b="1">
                <a:latin typeface="Proxima Nova"/>
                <a:ea typeface="Proxima Nova"/>
                <a:cs typeface="Proxima Nova"/>
                <a:sym typeface="Proxima Nova"/>
              </a:rPr>
              <a:t>Job Site Superintendent - oversees operations for jobs in one whole region.	        $300/day</a:t>
            </a:r>
            <a:endParaRPr sz="1200" b="1">
              <a:latin typeface="Proxima Nova"/>
              <a:ea typeface="Proxima Nova"/>
              <a:cs typeface="Proxima Nova"/>
              <a:sym typeface="Proxima Nova"/>
            </a:endParaRPr>
          </a:p>
          <a:p>
            <a:pPr marL="1371600" lvl="0" indent="-1371600" rtl="0">
              <a:lnSpc>
                <a:spcPct val="115000"/>
              </a:lnSpc>
              <a:spcBef>
                <a:spcPts val="1000"/>
              </a:spcBef>
              <a:spcAft>
                <a:spcPts val="0"/>
              </a:spcAft>
              <a:buNone/>
            </a:pPr>
            <a:r>
              <a:rPr lang="en" sz="1200" b="1">
                <a:latin typeface="Proxima Nova"/>
                <a:ea typeface="Proxima Nova"/>
                <a:cs typeface="Proxima Nova"/>
                <a:sym typeface="Proxima Nova"/>
              </a:rPr>
              <a:t>Job Site Supervisor - supervises operations on one job site.				        $200/day</a:t>
            </a:r>
            <a:endParaRPr sz="1200" b="1">
              <a:latin typeface="Proxima Nova"/>
              <a:ea typeface="Proxima Nova"/>
              <a:cs typeface="Proxima Nova"/>
              <a:sym typeface="Proxima Nova"/>
            </a:endParaRPr>
          </a:p>
          <a:p>
            <a:pPr marL="1371600" lvl="0" indent="-1371600" rtl="0">
              <a:lnSpc>
                <a:spcPct val="115000"/>
              </a:lnSpc>
              <a:spcBef>
                <a:spcPts val="1000"/>
              </a:spcBef>
              <a:spcAft>
                <a:spcPts val="0"/>
              </a:spcAft>
              <a:buNone/>
            </a:pPr>
            <a:r>
              <a:rPr lang="en" sz="1200" b="1">
                <a:latin typeface="Proxima Nova"/>
                <a:ea typeface="Proxima Nova"/>
                <a:cs typeface="Proxima Nova"/>
                <a:sym typeface="Proxima Nova"/>
              </a:rPr>
              <a:t>Skilled Professional - has the skills to complete multiple jobs alone and owns tools.     $15.00/hour</a:t>
            </a:r>
            <a:endParaRPr sz="1200" b="1">
              <a:latin typeface="Proxima Nova"/>
              <a:ea typeface="Proxima Nova"/>
              <a:cs typeface="Proxima Nova"/>
              <a:sym typeface="Proxima Nova"/>
            </a:endParaRPr>
          </a:p>
          <a:p>
            <a:pPr marL="1371600" lvl="0" indent="-1371600" rtl="0">
              <a:lnSpc>
                <a:spcPct val="115000"/>
              </a:lnSpc>
              <a:spcBef>
                <a:spcPts val="1000"/>
              </a:spcBef>
              <a:spcAft>
                <a:spcPts val="0"/>
              </a:spcAft>
              <a:buNone/>
            </a:pPr>
            <a:r>
              <a:rPr lang="en" sz="1200" b="1">
                <a:latin typeface="Proxima Nova"/>
                <a:ea typeface="Proxima Nova"/>
                <a:cs typeface="Proxima Nova"/>
                <a:sym typeface="Proxima Nova"/>
              </a:rPr>
              <a:t>Skilled Laborer - has the skills to complete multiple jobs.				     $12.00/hour</a:t>
            </a:r>
            <a:endParaRPr sz="1200" b="1">
              <a:latin typeface="Proxima Nova"/>
              <a:ea typeface="Proxima Nova"/>
              <a:cs typeface="Proxima Nova"/>
              <a:sym typeface="Proxima Nova"/>
            </a:endParaRPr>
          </a:p>
          <a:p>
            <a:pPr marL="1371600" lvl="0" indent="-1371600" rtl="0">
              <a:lnSpc>
                <a:spcPct val="115000"/>
              </a:lnSpc>
              <a:spcBef>
                <a:spcPts val="1000"/>
              </a:spcBef>
              <a:spcAft>
                <a:spcPts val="0"/>
              </a:spcAft>
              <a:buNone/>
            </a:pPr>
            <a:r>
              <a:rPr lang="en" sz="1200" b="1">
                <a:latin typeface="Proxima Nova"/>
                <a:ea typeface="Proxima Nova"/>
                <a:cs typeface="Proxima Nova"/>
                <a:sym typeface="Proxima Nova"/>
              </a:rPr>
              <a:t>Semi-Skilled Laborer - has obtained some training, skills, and experience.    	     $10.00/hour</a:t>
            </a:r>
            <a:endParaRPr sz="1200" b="1">
              <a:latin typeface="Proxima Nova"/>
              <a:ea typeface="Proxima Nova"/>
              <a:cs typeface="Proxima Nova"/>
              <a:sym typeface="Proxima Nova"/>
            </a:endParaRPr>
          </a:p>
          <a:p>
            <a:pPr marL="1371600" lvl="0" indent="-1371600" rtl="0">
              <a:lnSpc>
                <a:spcPct val="115000"/>
              </a:lnSpc>
              <a:spcBef>
                <a:spcPts val="1000"/>
              </a:spcBef>
              <a:spcAft>
                <a:spcPts val="1000"/>
              </a:spcAft>
              <a:buNone/>
            </a:pPr>
            <a:r>
              <a:rPr lang="en" sz="1200" b="1">
                <a:latin typeface="Proxima Nova"/>
                <a:ea typeface="Proxima Nova"/>
                <a:cs typeface="Proxima Nova"/>
                <a:sym typeface="Proxima Nova"/>
              </a:rPr>
              <a:t>General Laborer - present to help in the completion of projects, still in training.	      $8.00/hour	</a:t>
            </a:r>
            <a:endParaRPr sz="1200" b="1">
              <a:latin typeface="Proxima Nova"/>
              <a:ea typeface="Proxima Nova"/>
              <a:cs typeface="Proxima Nova"/>
              <a:sym typeface="Proxima Nova"/>
            </a:endParaRPr>
          </a:p>
        </p:txBody>
      </p:sp>
      <p:sp>
        <p:nvSpPr>
          <p:cNvPr id="123" name="Shape 123"/>
          <p:cNvSpPr txBox="1"/>
          <p:nvPr/>
        </p:nvSpPr>
        <p:spPr>
          <a:xfrm>
            <a:off x="4764600" y="445500"/>
            <a:ext cx="4119900" cy="4583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latin typeface="Proxima Nova"/>
                <a:ea typeface="Proxima Nova"/>
                <a:cs typeface="Proxima Nova"/>
                <a:sym typeface="Proxima Nova"/>
              </a:rPr>
              <a:t>HandyMan - One highly skilled professional who can complete smaller jobs alone for $250.00 per call for a minimum of 3 hrs of service. Anything exceeding that 3 hours will incur a charge of an additional $30.00 per hour of labor. This position requires the professional to complete work totaling a minimum of $1,000.00, or at least 4 service calls per day. This will ensure the position and earn the professional an additional $300 bonus. </a:t>
            </a:r>
            <a:endParaRPr b="1">
              <a:latin typeface="Proxima Nova"/>
              <a:ea typeface="Proxima Nova"/>
              <a:cs typeface="Proxima Nova"/>
              <a:sym typeface="Proxima Nova"/>
            </a:endParaRPr>
          </a:p>
          <a:p>
            <a:pPr marL="0" lvl="0" indent="0" rtl="0">
              <a:lnSpc>
                <a:spcPct val="115000"/>
              </a:lnSpc>
              <a:spcBef>
                <a:spcPts val="0"/>
              </a:spcBef>
              <a:spcAft>
                <a:spcPts val="0"/>
              </a:spcAft>
              <a:buNone/>
            </a:pP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a:latin typeface="Proxima Nova"/>
                <a:ea typeface="Proxima Nova"/>
                <a:cs typeface="Proxima Nova"/>
                <a:sym typeface="Proxima Nova"/>
              </a:rPr>
              <a:t>Temporary to Permanent Laborer -  General Laborers who may be hired after 90 days of successfully completed work that follows the guidelines and standards of the company handbook.</a:t>
            </a:r>
            <a:endParaRPr b="1">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cxnSp>
        <p:nvCxnSpPr>
          <p:cNvPr id="128" name="Shape 128"/>
          <p:cNvCxnSpPr/>
          <p:nvPr/>
        </p:nvCxnSpPr>
        <p:spPr>
          <a:xfrm>
            <a:off x="4572000" y="369150"/>
            <a:ext cx="0" cy="4405200"/>
          </a:xfrm>
          <a:prstGeom prst="straightConnector1">
            <a:avLst/>
          </a:prstGeom>
          <a:noFill/>
          <a:ln w="38100" cap="flat" cmpd="sng">
            <a:solidFill>
              <a:schemeClr val="dk2"/>
            </a:solidFill>
            <a:prstDash val="solid"/>
            <a:round/>
            <a:headEnd type="none" w="med" len="med"/>
            <a:tailEnd type="none" w="med" len="med"/>
          </a:ln>
        </p:spPr>
      </p:cxnSp>
      <p:sp>
        <p:nvSpPr>
          <p:cNvPr id="129" name="Shape 129"/>
          <p:cNvSpPr txBox="1"/>
          <p:nvPr/>
        </p:nvSpPr>
        <p:spPr>
          <a:xfrm>
            <a:off x="356475" y="267350"/>
            <a:ext cx="3844800" cy="4252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latin typeface="Proxima Nova"/>
                <a:ea typeface="Proxima Nova"/>
                <a:cs typeface="Proxima Nova"/>
                <a:sym typeface="Proxima Nova"/>
              </a:rPr>
              <a:t>The following are examples of the weekly payout to various employees for completed work:</a:t>
            </a:r>
            <a:endParaRPr b="1">
              <a:latin typeface="Proxima Nova"/>
              <a:ea typeface="Proxima Nova"/>
              <a:cs typeface="Proxima Nova"/>
              <a:sym typeface="Proxima Nova"/>
            </a:endParaRPr>
          </a:p>
          <a:p>
            <a:pPr marL="0" lvl="0" indent="0" rtl="0">
              <a:lnSpc>
                <a:spcPct val="115000"/>
              </a:lnSpc>
              <a:spcBef>
                <a:spcPts val="0"/>
              </a:spcBef>
              <a:spcAft>
                <a:spcPts val="0"/>
              </a:spcAft>
              <a:buNone/>
            </a:pP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Skilled Professional </a:t>
            </a:r>
            <a:r>
              <a:rPr lang="en" b="1">
                <a:latin typeface="Proxima Nova"/>
                <a:ea typeface="Proxima Nova"/>
                <a:cs typeface="Proxima Nova"/>
                <a:sym typeface="Proxima Nova"/>
              </a:rPr>
              <a:t> $15.00/hr x 40 hrs/week = $600.00/week   OT $22.50 x 30 hrs = $675.00</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Skilled Laborer </a:t>
            </a:r>
            <a:r>
              <a:rPr lang="en" b="1">
                <a:latin typeface="Proxima Nova"/>
                <a:ea typeface="Proxima Nova"/>
                <a:cs typeface="Proxima Nova"/>
                <a:sym typeface="Proxima Nova"/>
              </a:rPr>
              <a:t> $12.00/hr x 40 hrs/week = $480.00/week   OT $18.00 x 30 hrs = $540.00</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Semi-Skilled Laborer</a:t>
            </a:r>
            <a:r>
              <a:rPr lang="en" b="1">
                <a:latin typeface="Proxima Nova"/>
                <a:ea typeface="Proxima Nova"/>
                <a:cs typeface="Proxima Nova"/>
                <a:sym typeface="Proxima Nova"/>
              </a:rPr>
              <a:t> $10.00/hr x 40 hrs/week = $400.00/week  OT $15.00 x 30 hrs = $450.00</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General Laborer </a:t>
            </a:r>
            <a:r>
              <a:rPr lang="en" b="1">
                <a:latin typeface="Proxima Nova"/>
                <a:ea typeface="Proxima Nova"/>
                <a:cs typeface="Proxima Nova"/>
                <a:sym typeface="Proxima Nova"/>
              </a:rPr>
              <a:t> $8.00/hr x 40 hrs/week = $320/week         OT $12.00 x 30 hrs = $360.00</a:t>
            </a:r>
            <a:endParaRPr b="1">
              <a:latin typeface="Proxima Nova"/>
              <a:ea typeface="Proxima Nova"/>
              <a:cs typeface="Proxima Nova"/>
              <a:sym typeface="Proxima Nova"/>
            </a:endParaRPr>
          </a:p>
          <a:p>
            <a:pPr marL="0" lvl="0" indent="0" rtl="0">
              <a:spcBef>
                <a:spcPts val="0"/>
              </a:spcBef>
              <a:spcAft>
                <a:spcPts val="0"/>
              </a:spcAft>
              <a:buNone/>
            </a:pPr>
            <a:endParaRPr b="1">
              <a:latin typeface="Proxima Nova"/>
              <a:ea typeface="Proxima Nova"/>
              <a:cs typeface="Proxima Nova"/>
              <a:sym typeface="Proxima Nova"/>
            </a:endParaRPr>
          </a:p>
        </p:txBody>
      </p:sp>
      <p:sp>
        <p:nvSpPr>
          <p:cNvPr id="130" name="Shape 130"/>
          <p:cNvSpPr txBox="1"/>
          <p:nvPr/>
        </p:nvSpPr>
        <p:spPr>
          <a:xfrm>
            <a:off x="4736100" y="496500"/>
            <a:ext cx="3933900" cy="4150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latin typeface="Proxima Nova"/>
                <a:ea typeface="Proxima Nova"/>
                <a:cs typeface="Proxima Nova"/>
                <a:sym typeface="Proxima Nova"/>
              </a:rPr>
              <a:t>Subtotals:			           </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Skilled Professional </a:t>
            </a:r>
            <a:r>
              <a:rPr lang="en" b="1">
                <a:latin typeface="Proxima Nova"/>
                <a:ea typeface="Proxima Nova"/>
                <a:cs typeface="Proxima Nova"/>
                <a:sym typeface="Proxima Nova"/>
              </a:rPr>
              <a:t>  $1,275.00 - $250 (Housing/Transportation) = $1,025.00 weekly pay	</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Skilled Laborer </a:t>
            </a:r>
            <a:r>
              <a:rPr lang="en" b="1">
                <a:latin typeface="Proxima Nova"/>
                <a:ea typeface="Proxima Nova"/>
                <a:cs typeface="Proxima Nova"/>
                <a:sym typeface="Proxima Nova"/>
              </a:rPr>
              <a:t>          $1,020.00 - $250 (Housing/Transportation) = $770.00 weekly pay</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Semi-Skilled Laborer</a:t>
            </a:r>
            <a:r>
              <a:rPr lang="en" b="1">
                <a:latin typeface="Proxima Nova"/>
                <a:ea typeface="Proxima Nova"/>
                <a:cs typeface="Proxima Nova"/>
                <a:sym typeface="Proxima Nova"/>
              </a:rPr>
              <a:t> $850.00 - $250 (Housing/Transportation) = $600.00 weekly pay</a:t>
            </a: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u="sng">
                <a:latin typeface="Proxima Nova"/>
                <a:ea typeface="Proxima Nova"/>
                <a:cs typeface="Proxima Nova"/>
                <a:sym typeface="Proxima Nova"/>
              </a:rPr>
              <a:t>General Laborer </a:t>
            </a:r>
            <a:r>
              <a:rPr lang="en" b="1">
                <a:latin typeface="Proxima Nova"/>
                <a:ea typeface="Proxima Nova"/>
                <a:cs typeface="Proxima Nova"/>
                <a:sym typeface="Proxima Nova"/>
              </a:rPr>
              <a:t>       $680 - $250 (Housing/Transportation) = $430.00 weekly pay</a:t>
            </a:r>
            <a:endParaRPr b="1">
              <a:latin typeface="Proxima Nova"/>
              <a:ea typeface="Proxima Nova"/>
              <a:cs typeface="Proxima Nova"/>
              <a:sym typeface="Proxima Nova"/>
            </a:endParaRPr>
          </a:p>
          <a:p>
            <a:pPr marL="0" lvl="0" indent="0" rtl="0">
              <a:lnSpc>
                <a:spcPct val="115000"/>
              </a:lnSpc>
              <a:spcBef>
                <a:spcPts val="0"/>
              </a:spcBef>
              <a:spcAft>
                <a:spcPts val="0"/>
              </a:spcAft>
              <a:buNone/>
            </a:pPr>
            <a:endParaRPr b="1">
              <a:latin typeface="Proxima Nova"/>
              <a:ea typeface="Proxima Nova"/>
              <a:cs typeface="Proxima Nova"/>
              <a:sym typeface="Proxima Nova"/>
            </a:endParaRPr>
          </a:p>
          <a:p>
            <a:pPr marL="0" lvl="0" indent="0" rtl="0">
              <a:lnSpc>
                <a:spcPct val="115000"/>
              </a:lnSpc>
              <a:spcBef>
                <a:spcPts val="0"/>
              </a:spcBef>
              <a:spcAft>
                <a:spcPts val="0"/>
              </a:spcAft>
              <a:buNone/>
            </a:pPr>
            <a:r>
              <a:rPr lang="en" b="1">
                <a:latin typeface="Proxima Nova"/>
                <a:ea typeface="Proxima Nova"/>
                <a:cs typeface="Proxima Nova"/>
                <a:sym typeface="Proxima Nova"/>
              </a:rPr>
              <a:t>*Average cost for labor per crew will be approximately $4,105.00 per week.	</a:t>
            </a:r>
            <a:endParaRPr b="1">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77000" y="477425"/>
            <a:ext cx="2808000" cy="4188600"/>
          </a:xfrm>
          <a:prstGeom prst="rect">
            <a:avLst/>
          </a:prstGeom>
          <a:noFill/>
        </p:spPr>
        <p:txBody>
          <a:bodyPr spcFirstLastPara="1" wrap="square" lIns="91425" tIns="91425" rIns="91425" bIns="91425" anchor="b" anchorCtr="0">
            <a:noAutofit/>
          </a:bodyPr>
          <a:lstStyle/>
          <a:p>
            <a:pPr marL="0" lvl="0" indent="0">
              <a:spcBef>
                <a:spcPts val="0"/>
              </a:spcBef>
              <a:spcAft>
                <a:spcPts val="0"/>
              </a:spcAft>
              <a:buNone/>
            </a:pPr>
            <a:r>
              <a:rPr lang="en" sz="3000" b="1">
                <a:solidFill>
                  <a:srgbClr val="FFFFFF"/>
                </a:solidFill>
                <a:latin typeface="Proxima Nova"/>
                <a:ea typeface="Proxima Nova"/>
                <a:cs typeface="Proxima Nova"/>
                <a:sym typeface="Proxima Nova"/>
              </a:rPr>
              <a:t>Revenue Model for each individual Region set up by the Next Phase Unlimited HandyMan 3.0 Division</a:t>
            </a:r>
            <a:endParaRPr sz="3000" b="1">
              <a:solidFill>
                <a:srgbClr val="FFFFFF"/>
              </a:solidFill>
              <a:latin typeface="Proxima Nova"/>
              <a:ea typeface="Proxima Nova"/>
              <a:cs typeface="Proxima Nova"/>
              <a:sym typeface="Proxima Nova"/>
            </a:endParaRPr>
          </a:p>
        </p:txBody>
      </p:sp>
      <p:sp>
        <p:nvSpPr>
          <p:cNvPr id="136" name="Shape 136"/>
          <p:cNvSpPr txBox="1">
            <a:spLocks noGrp="1"/>
          </p:cNvSpPr>
          <p:nvPr>
            <p:ph type="title"/>
          </p:nvPr>
        </p:nvSpPr>
        <p:spPr>
          <a:xfrm>
            <a:off x="4337500" y="152775"/>
            <a:ext cx="3753900" cy="1800900"/>
          </a:xfrm>
          <a:prstGeom prst="rect">
            <a:avLst/>
          </a:prstGeom>
          <a:solidFill>
            <a:srgbClr val="1155CC"/>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Loan for $30,000 funds the startup of one region. $9,000 is budgeted weekly to pay each 5 person crew. 20% of that ( $1,800) is used as an expense account. $900 of that helps cover payroll.</a:t>
            </a:r>
            <a:endParaRPr sz="1800" b="1">
              <a:latin typeface="Proxima Nova"/>
              <a:ea typeface="Proxima Nova"/>
              <a:cs typeface="Proxima Nova"/>
              <a:sym typeface="Proxima Nova"/>
            </a:endParaRPr>
          </a:p>
        </p:txBody>
      </p:sp>
      <p:cxnSp>
        <p:nvCxnSpPr>
          <p:cNvPr id="137" name="Shape 137"/>
          <p:cNvCxnSpPr>
            <a:stCxn id="136" idx="2"/>
            <a:endCxn id="138" idx="0"/>
          </p:cNvCxnSpPr>
          <p:nvPr/>
        </p:nvCxnSpPr>
        <p:spPr>
          <a:xfrm>
            <a:off x="6214450" y="1953675"/>
            <a:ext cx="0" cy="137100"/>
          </a:xfrm>
          <a:prstGeom prst="straightConnector1">
            <a:avLst/>
          </a:prstGeom>
          <a:noFill/>
          <a:ln w="9525" cap="flat" cmpd="sng">
            <a:solidFill>
              <a:schemeClr val="dk2"/>
            </a:solidFill>
            <a:prstDash val="solid"/>
            <a:round/>
            <a:headEnd type="none" w="med" len="med"/>
            <a:tailEnd type="none" w="med" len="med"/>
          </a:ln>
        </p:spPr>
      </p:cxnSp>
      <p:sp>
        <p:nvSpPr>
          <p:cNvPr id="138" name="Shape 138"/>
          <p:cNvSpPr txBox="1">
            <a:spLocks noGrp="1"/>
          </p:cNvSpPr>
          <p:nvPr>
            <p:ph type="title"/>
          </p:nvPr>
        </p:nvSpPr>
        <p:spPr>
          <a:xfrm>
            <a:off x="4337500" y="2090676"/>
            <a:ext cx="3753900" cy="962100"/>
          </a:xfrm>
          <a:prstGeom prst="rect">
            <a:avLst/>
          </a:prstGeom>
          <a:solidFill>
            <a:srgbClr val="07376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roxima Nova"/>
                <a:ea typeface="Proxima Nova"/>
                <a:cs typeface="Proxima Nova"/>
                <a:sym typeface="Proxima Nova"/>
              </a:rPr>
              <a:t>40% of the budget ($3,600) pays for labor. Not every job will need a full crew, but these figures show the remaining profit after paying a 5 person crew on a slow week.</a:t>
            </a:r>
            <a:endParaRPr sz="1200" b="1">
              <a:latin typeface="Proxima Nova"/>
              <a:ea typeface="Proxima Nova"/>
              <a:cs typeface="Proxima Nova"/>
              <a:sym typeface="Proxima Nova"/>
            </a:endParaRPr>
          </a:p>
        </p:txBody>
      </p:sp>
      <p:cxnSp>
        <p:nvCxnSpPr>
          <p:cNvPr id="139" name="Shape 139"/>
          <p:cNvCxnSpPr>
            <a:stCxn id="138" idx="2"/>
            <a:endCxn id="140" idx="0"/>
          </p:cNvCxnSpPr>
          <p:nvPr/>
        </p:nvCxnSpPr>
        <p:spPr>
          <a:xfrm>
            <a:off x="6214450" y="3052776"/>
            <a:ext cx="0" cy="137100"/>
          </a:xfrm>
          <a:prstGeom prst="straightConnector1">
            <a:avLst/>
          </a:prstGeom>
          <a:noFill/>
          <a:ln w="9525" cap="flat" cmpd="sng">
            <a:solidFill>
              <a:schemeClr val="dk2"/>
            </a:solidFill>
            <a:prstDash val="solid"/>
            <a:round/>
            <a:headEnd type="none" w="med" len="med"/>
            <a:tailEnd type="none" w="med" len="med"/>
          </a:ln>
        </p:spPr>
      </p:cxnSp>
      <p:sp>
        <p:nvSpPr>
          <p:cNvPr id="140" name="Shape 140"/>
          <p:cNvSpPr txBox="1">
            <a:spLocks noGrp="1"/>
          </p:cNvSpPr>
          <p:nvPr>
            <p:ph type="title"/>
          </p:nvPr>
        </p:nvSpPr>
        <p:spPr>
          <a:xfrm>
            <a:off x="4337500" y="3189726"/>
            <a:ext cx="3753900" cy="1800900"/>
          </a:xfrm>
          <a:prstGeom prst="rect">
            <a:avLst/>
          </a:prstGeom>
          <a:solidFill>
            <a:srgbClr val="38761D"/>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Profit for one week is $4,500 and for one month is $18,000. This means the seed money ($30,000 loan) is paid off within a few months leaving the profit to the business owners and investors.</a:t>
            </a:r>
            <a:endParaRPr sz="1800" b="1">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994</Words>
  <Application>Microsoft Office PowerPoint</Application>
  <PresentationFormat>On-screen Show (16:9)</PresentationFormat>
  <Paragraphs>92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Roboto</vt:lpstr>
      <vt:lpstr>Proxima Nova</vt:lpstr>
      <vt:lpstr>Material</vt:lpstr>
      <vt:lpstr>The Breakdown</vt:lpstr>
      <vt:lpstr>About Us Hype International Corporation has been in good standing with the government for over 20 years. It houses the company Next Phase Unlimited and protects all associated DBA’s. Next Phase Unlimited is a community resource company that has several divisions which offer a host of vital services to individuals and businesses alike.</vt:lpstr>
      <vt:lpstr>The Company Structure</vt:lpstr>
      <vt:lpstr>The Next Phase Team Providing vital services to individuals and businesses in the community.</vt:lpstr>
      <vt:lpstr>Rebuilding the Community</vt:lpstr>
      <vt:lpstr>The following examples are based on work completed by a five (5) person crew which consists of a single Skilled Professional and four (4) Laborers. Crew size will be adjusted to suit the size of the project and the amount and type of work to be completed. The average work day will be approximately ten (10) hours long. Each crew will work seven (7) consecutive days and then have the following seven (7) days off. All crew members working over 40 hours in a week will be paid time and a half according to their pay scale.  All transportation and housing will be provided to employees as needed for a nominal fee of $250.00 per week, per crew member. This fee is deducted from the crew member’s weekly pay. </vt:lpstr>
      <vt:lpstr>PowerPoint Presentation</vt:lpstr>
      <vt:lpstr>PowerPoint Presentation</vt:lpstr>
      <vt:lpstr>Revenue Model for each individual Region set up by the Next Phase Unlimited HandyMan 3.0 Division</vt:lpstr>
      <vt:lpstr>Next Phase City Launch  This event is how we launch and establish a new region. Just one small part of how we use our unique business structure to raise funds and serve the community.</vt:lpstr>
      <vt:lpstr>Key Quarterly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Breakdown</dc:title>
  <dc:creator>Justice</dc:creator>
  <cp:lastModifiedBy>Justice</cp:lastModifiedBy>
  <cp:revision>2</cp:revision>
  <dcterms:modified xsi:type="dcterms:W3CDTF">2018-05-11T09:35:13Z</dcterms:modified>
</cp:coreProperties>
</file>